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91" r:id="rId12"/>
    <p:sldId id="268" r:id="rId13"/>
    <p:sldId id="270" r:id="rId14"/>
    <p:sldId id="272" r:id="rId15"/>
    <p:sldId id="275" r:id="rId16"/>
    <p:sldId id="273" r:id="rId17"/>
    <p:sldId id="276" r:id="rId18"/>
    <p:sldId id="274" r:id="rId19"/>
    <p:sldId id="277" r:id="rId20"/>
    <p:sldId id="278" r:id="rId21"/>
    <p:sldId id="271" r:id="rId22"/>
    <p:sldId id="280" r:id="rId23"/>
    <p:sldId id="260" r:id="rId24"/>
    <p:sldId id="279" r:id="rId25"/>
    <p:sldId id="281" r:id="rId26"/>
    <p:sldId id="282" r:id="rId27"/>
    <p:sldId id="283" r:id="rId28"/>
    <p:sldId id="269" r:id="rId29"/>
    <p:sldId id="284" r:id="rId30"/>
    <p:sldId id="26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0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7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9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35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5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0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ohfgljdgelakfkefopgklcohadegdpjf/https:/ircrating.org/wp-content/uploads/2019/01/irc_measurement_manual_2019.pdf" TargetMode="External"/><Relationship Id="rId7" Type="http://schemas.openxmlformats.org/officeDocument/2006/relationships/image" Target="../media/image4.wmf"/><Relationship Id="rId2" Type="http://schemas.openxmlformats.org/officeDocument/2006/relationships/hyperlink" Target="https://www.wwsv.be/disciplines/zeiljachten/meetbriev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chrome-extension://ohfgljdgelakfkefopgklcohadegdpjf/https:/www.uncl.com/wp-content/uploads/2020/11/IRC2021_rule_UK_FINAL.pdf" TargetMode="External"/><Relationship Id="rId5" Type="http://schemas.openxmlformats.org/officeDocument/2006/relationships/hyperlink" Target="chrome-extension://ohfgljdgelakfkefopgklcohadegdpjf/https:/www.uncl.com/wp-content/uploads/2020/12/IRC2021_rule_FRA_FINAL.pdf" TargetMode="External"/><Relationship Id="rId4" Type="http://schemas.openxmlformats.org/officeDocument/2006/relationships/hyperlink" Target="chrome-extension://ohfgljdgelakfkefopgklcohadegdpjf/https:/www.uncl.com/wp-content/uploads/2020/12/REVUE-UNCL_202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chrome-extension://ohfgljdgelakfkefopgklcohadegdpjf/https:/www.uncl.com/wp-content/uploads/2020/12/REVUE-UNCL_202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4982708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4982708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4982708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lo100mijl/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rc@wwsv.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https://www.uncl.com/" TargetMode="External"/><Relationship Id="rId7" Type="http://schemas.openxmlformats.org/officeDocument/2006/relationships/hyperlink" Target="https://www.uncl.com/jauge-irc/actualites-de-la-jauge/" TargetMode="External"/><Relationship Id="rId2" Type="http://schemas.openxmlformats.org/officeDocument/2006/relationships/hyperlink" Target="https://rorcratin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ircrating.org" TargetMode="External"/><Relationship Id="rId5" Type="http://schemas.openxmlformats.org/officeDocument/2006/relationships/hyperlink" Target="https://orc.org/" TargetMode="External"/><Relationship Id="rId4" Type="http://schemas.openxmlformats.org/officeDocument/2006/relationships/hyperlink" Target="https://www.wwsv.be/disciplines/zeiljachten/meetbriev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s://www.uncl.com/certificat-de-test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l.com/jauge-irc/liste-des-ttc/listing-tcc-france/" TargetMode="External"/><Relationship Id="rId2" Type="http://schemas.openxmlformats.org/officeDocument/2006/relationships/hyperlink" Target="https://ircrating.org/irc-racing/online-tcc-listing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Infosessie Zeiljachten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30 januari 2021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7030" y="1582311"/>
            <a:ext cx="5383958" cy="73152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Jouw aanvraag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743200"/>
            <a:ext cx="8689976" cy="2514599"/>
          </a:xfrm>
        </p:spPr>
        <p:txBody>
          <a:bodyPr>
            <a:noAutofit/>
          </a:bodyPr>
          <a:lstStyle/>
          <a:p>
            <a:r>
              <a:rPr lang="nl-BE" sz="1000" dirty="0" smtClean="0"/>
              <a:t>Eerste aanvraag – iets meer werk – Voor vernieuwing paar nieuwe gegevens nodig (regels 2021) </a:t>
            </a:r>
          </a:p>
          <a:p>
            <a:r>
              <a:rPr lang="nl-BE" sz="1000" dirty="0" smtClean="0">
                <a:hlinkClick r:id="rId2"/>
              </a:rPr>
              <a:t>Document op WWSV.be/meetbrieven  </a:t>
            </a:r>
            <a:endParaRPr lang="nl-BE" sz="1000" dirty="0" smtClean="0"/>
          </a:p>
          <a:p>
            <a:r>
              <a:rPr lang="nl-BE" sz="1000" dirty="0" smtClean="0">
                <a:hlinkClick r:id="rId3"/>
              </a:rPr>
              <a:t>De manual voor de meters staat online  </a:t>
            </a:r>
            <a:endParaRPr lang="nl-BE" sz="1000" dirty="0" smtClean="0"/>
          </a:p>
          <a:p>
            <a:r>
              <a:rPr lang="nl-BE" sz="1000" dirty="0" smtClean="0"/>
              <a:t>Bekijk ook de </a:t>
            </a:r>
            <a:r>
              <a:rPr lang="nl-BE" sz="1000" dirty="0" smtClean="0">
                <a:hlinkClick r:id="rId4"/>
              </a:rPr>
              <a:t>nieuwe gids </a:t>
            </a:r>
            <a:r>
              <a:rPr lang="nl-BE" sz="1000" dirty="0" smtClean="0"/>
              <a:t>met interessante nieuwigheden binnen IRC – QR Codes </a:t>
            </a:r>
          </a:p>
          <a:p>
            <a:r>
              <a:rPr lang="nl-BE" sz="1000" dirty="0" smtClean="0">
                <a:hlinkClick r:id="rId5"/>
              </a:rPr>
              <a:t>IRC Regel in het Frans  </a:t>
            </a:r>
            <a:endParaRPr lang="nl-BE" sz="1000" dirty="0" smtClean="0"/>
          </a:p>
          <a:p>
            <a:r>
              <a:rPr lang="nl-BE" sz="1000" dirty="0" smtClean="0">
                <a:hlinkClick r:id="rId6"/>
              </a:rPr>
              <a:t>IRC Regels in het Engels </a:t>
            </a:r>
            <a:endParaRPr lang="nl-BE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57030" y="1582311"/>
            <a:ext cx="5383958" cy="73152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Nieuwe look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63" y="270502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2" y="165172"/>
            <a:ext cx="4679798" cy="67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5" y="-258668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02" y="281135"/>
            <a:ext cx="4500436" cy="64278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76793" y="5860110"/>
            <a:ext cx="309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Alle linken via QR-code (p 32) </a:t>
            </a:r>
          </a:p>
        </p:txBody>
      </p:sp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87" y="1558207"/>
            <a:ext cx="2854517" cy="40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0" y="882593"/>
            <a:ext cx="4497367" cy="578465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86115" y="1272209"/>
            <a:ext cx="5820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de vorige versie werd gecombineerd gebruik </a:t>
            </a:r>
            <a:r>
              <a:rPr lang="nl-BE" dirty="0" err="1" smtClean="0"/>
              <a:t>spiboom</a:t>
            </a:r>
            <a:endParaRPr lang="nl-BE" dirty="0" smtClean="0"/>
          </a:p>
          <a:p>
            <a:r>
              <a:rPr lang="nl-BE" dirty="0" smtClean="0"/>
              <a:t>en </a:t>
            </a:r>
            <a:r>
              <a:rPr lang="nl-BE" dirty="0" err="1" smtClean="0"/>
              <a:t>whiskerpole</a:t>
            </a:r>
            <a:r>
              <a:rPr lang="nl-BE" dirty="0" smtClean="0"/>
              <a:t> te zwaar belast </a:t>
            </a:r>
          </a:p>
          <a:p>
            <a:endParaRPr lang="nl-BE" dirty="0"/>
          </a:p>
          <a:p>
            <a:r>
              <a:rPr lang="nl-BE" dirty="0" smtClean="0"/>
              <a:t>Je moet dus kiezen uit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Geen </a:t>
            </a:r>
            <a:r>
              <a:rPr lang="nl-BE" dirty="0" err="1" smtClean="0"/>
              <a:t>spiboom</a:t>
            </a:r>
            <a:r>
              <a:rPr lang="nl-BE" dirty="0" smtClean="0"/>
              <a:t> – vast aan dek met </a:t>
            </a:r>
            <a:r>
              <a:rPr lang="nl-BE" dirty="0" err="1" smtClean="0"/>
              <a:t>tackline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Oriënteerbare boegspriet alleen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Spiboom</a:t>
            </a:r>
            <a:r>
              <a:rPr lang="nl-BE" dirty="0" smtClean="0"/>
              <a:t> – al dan niet in combinatie met boegspriet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Je moet op het certificaat aangeven of je </a:t>
            </a:r>
            <a:r>
              <a:rPr lang="nl-BE" dirty="0" err="1" smtClean="0"/>
              <a:t>whiskerpole</a:t>
            </a:r>
            <a:r>
              <a:rPr lang="nl-BE" dirty="0" smtClean="0"/>
              <a:t> zal zetten om </a:t>
            </a:r>
            <a:r>
              <a:rPr lang="nl-BE" dirty="0" err="1" smtClean="0"/>
              <a:t>headsail</a:t>
            </a:r>
            <a:r>
              <a:rPr lang="nl-BE" dirty="0" smtClean="0"/>
              <a:t> of </a:t>
            </a:r>
            <a:r>
              <a:rPr lang="nl-BE" dirty="0" err="1" smtClean="0"/>
              <a:t>flying</a:t>
            </a:r>
            <a:r>
              <a:rPr lang="nl-BE" dirty="0" smtClean="0"/>
              <a:t> </a:t>
            </a:r>
            <a:r>
              <a:rPr lang="nl-BE" dirty="0" err="1" smtClean="0"/>
              <a:t>headsail</a:t>
            </a:r>
            <a:r>
              <a:rPr lang="nl-BE" dirty="0" smtClean="0"/>
              <a:t> te voeren – geen extra vragen gesteld  - geen maten </a:t>
            </a:r>
            <a:r>
              <a:rPr lang="nl-BE" dirty="0" err="1" smtClean="0"/>
              <a:t>whisker</a:t>
            </a:r>
            <a:r>
              <a:rPr lang="nl-BE" dirty="0" smtClean="0"/>
              <a:t> </a:t>
            </a:r>
            <a:r>
              <a:rPr lang="nl-BE" dirty="0" err="1" smtClean="0"/>
              <a:t>pole</a:t>
            </a:r>
            <a:r>
              <a:rPr lang="nl-BE" dirty="0" smtClean="0"/>
              <a:t> nodig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Whisker</a:t>
            </a:r>
            <a:r>
              <a:rPr lang="nl-BE" dirty="0" smtClean="0"/>
              <a:t> </a:t>
            </a:r>
            <a:r>
              <a:rPr lang="nl-BE" dirty="0" err="1" smtClean="0"/>
              <a:t>Pole</a:t>
            </a:r>
            <a:r>
              <a:rPr lang="nl-BE" dirty="0" smtClean="0"/>
              <a:t> is geen begrip uit IRC – wel uit regels World Sailing 2021-2024  RCV Regel F 1.4 D – kan dus even goed </a:t>
            </a:r>
            <a:r>
              <a:rPr lang="nl-BE" dirty="0" err="1" smtClean="0"/>
              <a:t>spiboom</a:t>
            </a:r>
            <a:r>
              <a:rPr lang="nl-BE" dirty="0" smtClean="0"/>
              <a:t> zijn bij uitbomen fok/</a:t>
            </a:r>
            <a:r>
              <a:rPr lang="nl-BE" dirty="0" err="1" smtClean="0"/>
              <a:t>genua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6" y="1343769"/>
            <a:ext cx="4497367" cy="53771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46643" y="1634371"/>
            <a:ext cx="64405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Spinnaker boom – nieuwe maat SSL – deze is van belang voor boten die kiezen voor combinatie boegspriet en </a:t>
            </a:r>
            <a:r>
              <a:rPr lang="nl-BE" dirty="0" err="1" smtClean="0"/>
              <a:t>spiboom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SSL – grootste afstand tussen voorzijde van de mast en het uiterste deel van de spinnaker boom (uiteinde) </a:t>
            </a:r>
          </a:p>
          <a:p>
            <a:endParaRPr lang="nl-BE" dirty="0"/>
          </a:p>
          <a:p>
            <a:r>
              <a:rPr lang="nl-BE" dirty="0" smtClean="0"/>
              <a:t>Definitie STL en SPL verandert in 2021</a:t>
            </a:r>
          </a:p>
          <a:p>
            <a:endParaRPr lang="nl-BE" dirty="0"/>
          </a:p>
          <a:p>
            <a:r>
              <a:rPr lang="nl-BE" dirty="0" smtClean="0"/>
              <a:t>STL – boegspriet of </a:t>
            </a:r>
            <a:r>
              <a:rPr lang="nl-BE" dirty="0" err="1" smtClean="0"/>
              <a:t>spiboom</a:t>
            </a:r>
            <a:r>
              <a:rPr lang="nl-BE" dirty="0" smtClean="0"/>
              <a:t> als die voor voorstag komt </a:t>
            </a:r>
          </a:p>
          <a:p>
            <a:r>
              <a:rPr lang="nl-BE" dirty="0" smtClean="0"/>
              <a:t>SPL – telt alleen voor </a:t>
            </a:r>
            <a:r>
              <a:rPr lang="nl-BE" dirty="0" err="1" smtClean="0"/>
              <a:t>spiboom</a:t>
            </a:r>
            <a:r>
              <a:rPr lang="nl-BE" dirty="0" smtClean="0"/>
              <a:t> alleen </a:t>
            </a:r>
          </a:p>
          <a:p>
            <a:endParaRPr lang="nl-BE" dirty="0"/>
          </a:p>
          <a:p>
            <a:r>
              <a:rPr lang="nl-BE" dirty="0" smtClean="0">
                <a:hlinkClick r:id="rId4"/>
              </a:rPr>
              <a:t>Uitleg Ludovic </a:t>
            </a:r>
            <a:r>
              <a:rPr lang="nl-BE" dirty="0" err="1" smtClean="0">
                <a:hlinkClick r:id="rId4"/>
              </a:rPr>
              <a:t>Abovillier</a:t>
            </a:r>
            <a:r>
              <a:rPr lang="nl-BE" dirty="0" smtClean="0">
                <a:hlinkClick r:id="rId4"/>
              </a:rPr>
              <a:t> vanaf minuut 14:30 op deze </a:t>
            </a:r>
            <a:r>
              <a:rPr lang="nl-BE" dirty="0" err="1" smtClean="0">
                <a:hlinkClick r:id="rId4"/>
              </a:rPr>
              <a:t>vimeo</a:t>
            </a:r>
            <a:r>
              <a:rPr lang="nl-BE" dirty="0" smtClean="0">
                <a:hlinkClick r:id="rId4"/>
              </a:rPr>
              <a:t> </a:t>
            </a:r>
            <a:endParaRPr lang="nl-BE" dirty="0" smtClean="0"/>
          </a:p>
          <a:p>
            <a:r>
              <a:rPr lang="nl-BE" dirty="0" smtClean="0"/>
              <a:t>Tevens met interessante uitleg Jean Sens en Claude </a:t>
            </a:r>
            <a:r>
              <a:rPr lang="nl-BE" dirty="0" err="1" smtClean="0"/>
              <a:t>Charbonnier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20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85" y="3508555"/>
            <a:ext cx="7203882" cy="316258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2686" y="1343769"/>
            <a:ext cx="11494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dirty="0" smtClean="0"/>
              <a:t>Definitie STL en SPL verandert in 2021</a:t>
            </a:r>
          </a:p>
          <a:p>
            <a:endParaRPr lang="nl-BE" dirty="0"/>
          </a:p>
          <a:p>
            <a:r>
              <a:rPr lang="nl-BE" dirty="0" smtClean="0"/>
              <a:t>STL – boegspriet of aangrijpingspunt op dek als die voor voorstag komt </a:t>
            </a:r>
          </a:p>
          <a:p>
            <a:r>
              <a:rPr lang="nl-BE" dirty="0" smtClean="0"/>
              <a:t>SPL – telt alleen voor </a:t>
            </a:r>
            <a:r>
              <a:rPr lang="nl-BE" dirty="0" err="1" smtClean="0"/>
              <a:t>spiboom</a:t>
            </a:r>
            <a:r>
              <a:rPr lang="nl-BE" dirty="0" smtClean="0"/>
              <a:t> alleen </a:t>
            </a:r>
          </a:p>
          <a:p>
            <a:endParaRPr lang="nl-BE" dirty="0"/>
          </a:p>
          <a:p>
            <a:r>
              <a:rPr lang="nl-BE" dirty="0" smtClean="0"/>
              <a:t>Voor boten met beide – Boegspriet en iets kortere </a:t>
            </a:r>
            <a:r>
              <a:rPr lang="nl-BE" dirty="0" err="1" smtClean="0"/>
              <a:t>spiboom</a:t>
            </a:r>
            <a:r>
              <a:rPr lang="nl-BE" dirty="0" smtClean="0"/>
              <a:t> is er kleine beloning </a:t>
            </a:r>
          </a:p>
          <a:p>
            <a:r>
              <a:rPr lang="nl-BE" dirty="0" smtClean="0"/>
              <a:t>Bij revalidatie 2021 moet je beide maten doorgeven </a:t>
            </a:r>
          </a:p>
          <a:p>
            <a:endParaRPr lang="nl-BE" dirty="0"/>
          </a:p>
          <a:p>
            <a:r>
              <a:rPr lang="nl-BE" dirty="0" smtClean="0">
                <a:hlinkClick r:id="rId4"/>
              </a:rPr>
              <a:t>Uitleg Ludovic </a:t>
            </a:r>
            <a:r>
              <a:rPr lang="nl-BE" dirty="0" err="1" smtClean="0">
                <a:hlinkClick r:id="rId4"/>
              </a:rPr>
              <a:t>Abovillier</a:t>
            </a:r>
            <a:r>
              <a:rPr lang="nl-BE" dirty="0" smtClean="0">
                <a:hlinkClick r:id="rId4"/>
              </a:rPr>
              <a:t> vanaf minuut 14:30 op deze </a:t>
            </a:r>
            <a:r>
              <a:rPr lang="nl-BE" dirty="0" err="1" smtClean="0">
                <a:hlinkClick r:id="rId4"/>
              </a:rPr>
              <a:t>vimeo</a:t>
            </a:r>
            <a:r>
              <a:rPr lang="nl-BE" dirty="0" smtClean="0">
                <a:hlinkClick r:id="rId4"/>
              </a:rPr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0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4" y="1343769"/>
            <a:ext cx="3692530" cy="53771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56746" y="1733227"/>
            <a:ext cx="59952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Nieuw : Flying </a:t>
            </a:r>
            <a:r>
              <a:rPr lang="nl-BE" dirty="0" err="1" smtClean="0"/>
              <a:t>headsails</a:t>
            </a:r>
            <a:r>
              <a:rPr lang="nl-BE" dirty="0" smtClean="0"/>
              <a:t> – </a:t>
            </a:r>
            <a:r>
              <a:rPr lang="nl-BE" dirty="0" err="1"/>
              <a:t>G</a:t>
            </a:r>
            <a:r>
              <a:rPr lang="nl-BE" dirty="0" err="1" smtClean="0"/>
              <a:t>énois</a:t>
            </a:r>
            <a:r>
              <a:rPr lang="nl-BE" dirty="0" smtClean="0"/>
              <a:t> volants – derde categorie zeilen</a:t>
            </a:r>
          </a:p>
          <a:p>
            <a:endParaRPr lang="nl-BE" dirty="0"/>
          </a:p>
          <a:p>
            <a:r>
              <a:rPr lang="nl-BE" dirty="0" smtClean="0"/>
              <a:t>Nieuwe generatie zeilen die niet meten als standaard voorzeil omdat de taxatie dan te groot is maar ook niet als spinnaker</a:t>
            </a:r>
          </a:p>
          <a:p>
            <a:r>
              <a:rPr lang="nl-BE" dirty="0" smtClean="0"/>
              <a:t>Vroeger had je zeilen voor </a:t>
            </a:r>
            <a:r>
              <a:rPr lang="nl-BE" dirty="0" err="1" smtClean="0"/>
              <a:t>upwind</a:t>
            </a:r>
            <a:r>
              <a:rPr lang="nl-BE" dirty="0" smtClean="0"/>
              <a:t> (</a:t>
            </a:r>
            <a:r>
              <a:rPr lang="nl-BE" dirty="0" err="1" smtClean="0"/>
              <a:t>genua</a:t>
            </a:r>
            <a:r>
              <a:rPr lang="nl-BE" dirty="0" smtClean="0"/>
              <a:t>) en downwind (</a:t>
            </a:r>
            <a:r>
              <a:rPr lang="nl-BE" dirty="0" err="1" smtClean="0"/>
              <a:t>spi</a:t>
            </a:r>
            <a:r>
              <a:rPr lang="nl-BE" dirty="0" smtClean="0"/>
              <a:t>) – trend kleinere </a:t>
            </a:r>
            <a:r>
              <a:rPr lang="nl-BE" dirty="0" err="1" smtClean="0"/>
              <a:t>genua’s</a:t>
            </a:r>
            <a:r>
              <a:rPr lang="nl-BE" dirty="0" smtClean="0"/>
              <a:t> (performanter </a:t>
            </a:r>
            <a:r>
              <a:rPr lang="nl-BE" dirty="0" err="1" smtClean="0"/>
              <a:t>upwind</a:t>
            </a:r>
            <a:r>
              <a:rPr lang="nl-BE" dirty="0" smtClean="0"/>
              <a:t> en in TTC) – met dit nieuw zeil wil men meer opties bieden (</a:t>
            </a:r>
            <a:r>
              <a:rPr lang="nl-BE" dirty="0" err="1" smtClean="0"/>
              <a:t>bvb</a:t>
            </a:r>
            <a:r>
              <a:rPr lang="nl-BE" dirty="0" smtClean="0"/>
              <a:t> Figaro 3)   </a:t>
            </a:r>
          </a:p>
          <a:p>
            <a:endParaRPr lang="nl-BE" dirty="0"/>
          </a:p>
          <a:p>
            <a:r>
              <a:rPr lang="nl-BE" dirty="0" smtClean="0"/>
              <a:t>De referentiemaat voor deze zeilen is de Half </a:t>
            </a:r>
            <a:r>
              <a:rPr lang="nl-BE" dirty="0" err="1" smtClean="0"/>
              <a:t>Width</a:t>
            </a:r>
            <a:r>
              <a:rPr lang="nl-BE" dirty="0" smtClean="0"/>
              <a:t> – voor een spinnaker (en dus ook Code 0) moest dat &gt;75% zijn – voor dit nieuwe zeil moet dat &gt; 62,5% van de </a:t>
            </a:r>
            <a:r>
              <a:rPr lang="nl-BE" dirty="0" err="1" smtClean="0"/>
              <a:t>footlength</a:t>
            </a:r>
            <a:r>
              <a:rPr lang="nl-BE" dirty="0" smtClean="0"/>
              <a:t> zijn </a:t>
            </a:r>
          </a:p>
          <a:p>
            <a:endParaRPr lang="nl-BE" dirty="0"/>
          </a:p>
          <a:p>
            <a:r>
              <a:rPr lang="nl-BE" dirty="0" smtClean="0">
                <a:hlinkClick r:id="rId4"/>
              </a:rPr>
              <a:t>De toelichting door Jean Sens via </a:t>
            </a:r>
            <a:r>
              <a:rPr lang="nl-BE" dirty="0" err="1" smtClean="0">
                <a:hlinkClick r:id="rId4"/>
              </a:rPr>
              <a:t>Vimeo</a:t>
            </a:r>
            <a:r>
              <a:rPr lang="nl-BE" dirty="0" smtClean="0">
                <a:hlinkClick r:id="rId4"/>
              </a:rPr>
              <a:t> over </a:t>
            </a:r>
            <a:r>
              <a:rPr lang="nl-BE" dirty="0" err="1" smtClean="0">
                <a:hlinkClick r:id="rId4"/>
              </a:rPr>
              <a:t>flying</a:t>
            </a:r>
            <a:r>
              <a:rPr lang="nl-BE" dirty="0" smtClean="0">
                <a:hlinkClick r:id="rId4"/>
              </a:rPr>
              <a:t> </a:t>
            </a:r>
            <a:r>
              <a:rPr lang="nl-BE" dirty="0" err="1" smtClean="0">
                <a:hlinkClick r:id="rId4"/>
              </a:rPr>
              <a:t>headsails</a:t>
            </a:r>
            <a:r>
              <a:rPr lang="nl-BE" dirty="0" smtClean="0">
                <a:hlinkClick r:id="rId4"/>
              </a:rPr>
              <a:t> </a:t>
            </a:r>
            <a:endParaRPr lang="nl-BE" dirty="0" smtClean="0"/>
          </a:p>
          <a:p>
            <a:r>
              <a:rPr lang="nl-BE" dirty="0" smtClean="0"/>
              <a:t>Claude </a:t>
            </a:r>
            <a:r>
              <a:rPr lang="nl-BE" dirty="0" err="1" smtClean="0"/>
              <a:t>Charbonnier</a:t>
            </a:r>
            <a:r>
              <a:rPr lang="nl-BE" dirty="0" smtClean="0"/>
              <a:t> vanaf 29:30</a:t>
            </a:r>
          </a:p>
          <a:p>
            <a:r>
              <a:rPr lang="nl-BE" dirty="0" smtClean="0"/>
              <a:t>Dit zeil moet de ruimte tussen klassieke voorzeilen en spinnakers opvullen en voldoen aan een aantal voorwaarden!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70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0" y="1649733"/>
            <a:ext cx="6806176" cy="199228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09790" y="3642015"/>
            <a:ext cx="10742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Nieuw : Flying </a:t>
            </a:r>
            <a:r>
              <a:rPr lang="nl-BE" dirty="0" err="1" smtClean="0"/>
              <a:t>headsails</a:t>
            </a:r>
            <a:r>
              <a:rPr lang="nl-BE" dirty="0" smtClean="0"/>
              <a:t> – </a:t>
            </a:r>
            <a:r>
              <a:rPr lang="nl-BE" dirty="0" err="1"/>
              <a:t>G</a:t>
            </a:r>
            <a:r>
              <a:rPr lang="nl-BE" dirty="0" err="1" smtClean="0"/>
              <a:t>énois</a:t>
            </a:r>
            <a:r>
              <a:rPr lang="nl-BE" dirty="0" smtClean="0"/>
              <a:t> volants – derde categorie zeilen</a:t>
            </a:r>
          </a:p>
          <a:p>
            <a:endParaRPr lang="nl-BE" dirty="0"/>
          </a:p>
          <a:p>
            <a:r>
              <a:rPr lang="nl-BE" dirty="0" smtClean="0"/>
              <a:t>Nieuwe generatie zeilen die niet meten als standaard voorzeil omdat de taxatie dan te groot is maar ook niet als spinnaker</a:t>
            </a:r>
          </a:p>
          <a:p>
            <a:r>
              <a:rPr lang="nl-BE" dirty="0" smtClean="0"/>
              <a:t>Vroeger had je zeilen voor </a:t>
            </a:r>
            <a:r>
              <a:rPr lang="nl-BE" dirty="0" err="1" smtClean="0"/>
              <a:t>upwind</a:t>
            </a:r>
            <a:r>
              <a:rPr lang="nl-BE" dirty="0" smtClean="0"/>
              <a:t> (</a:t>
            </a:r>
            <a:r>
              <a:rPr lang="nl-BE" dirty="0" err="1" smtClean="0"/>
              <a:t>genua</a:t>
            </a:r>
            <a:r>
              <a:rPr lang="nl-BE" dirty="0" smtClean="0"/>
              <a:t>) en downwind (</a:t>
            </a:r>
            <a:r>
              <a:rPr lang="nl-BE" dirty="0" err="1" smtClean="0"/>
              <a:t>spi</a:t>
            </a:r>
            <a:r>
              <a:rPr lang="nl-BE" dirty="0" smtClean="0"/>
              <a:t>) – trend kleinere </a:t>
            </a:r>
            <a:r>
              <a:rPr lang="nl-BE" dirty="0" err="1" smtClean="0"/>
              <a:t>genua’s</a:t>
            </a:r>
            <a:r>
              <a:rPr lang="nl-BE" dirty="0" smtClean="0"/>
              <a:t> (performanter </a:t>
            </a:r>
            <a:r>
              <a:rPr lang="nl-BE" dirty="0" err="1" smtClean="0"/>
              <a:t>upwind</a:t>
            </a:r>
            <a:r>
              <a:rPr lang="nl-BE" dirty="0" smtClean="0"/>
              <a:t> en in TTC) – met dit nieuw zeil wil men meer opties bieden (</a:t>
            </a:r>
            <a:r>
              <a:rPr lang="nl-BE" dirty="0" err="1" smtClean="0"/>
              <a:t>bvb</a:t>
            </a:r>
            <a:r>
              <a:rPr lang="nl-BE" dirty="0" smtClean="0"/>
              <a:t> Figaro 3) </a:t>
            </a:r>
          </a:p>
          <a:p>
            <a:r>
              <a:rPr lang="nl-BE" dirty="0" smtClean="0"/>
              <a:t>Zeilen als Code 0 en A5 hebben slechts smalle range werkzaamheid   </a:t>
            </a:r>
          </a:p>
          <a:p>
            <a:endParaRPr lang="nl-BE" dirty="0" smtClean="0"/>
          </a:p>
          <a:p>
            <a:r>
              <a:rPr lang="nl-BE" dirty="0"/>
              <a:t>Doel : derde soort zeilen die niet kunnen dienen </a:t>
            </a:r>
            <a:r>
              <a:rPr lang="nl-BE" dirty="0" err="1"/>
              <a:t>upwind</a:t>
            </a:r>
            <a:r>
              <a:rPr lang="nl-BE" dirty="0"/>
              <a:t> en ook niet echt werken op ruime koersen - intermediaire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59" y="1720013"/>
            <a:ext cx="2941218" cy="20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4" y="1343769"/>
            <a:ext cx="3692530" cy="53771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44209" y="1280161"/>
            <a:ext cx="6162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Nieuw : Flying </a:t>
            </a:r>
            <a:r>
              <a:rPr lang="nl-BE" dirty="0" err="1" smtClean="0"/>
              <a:t>headsails</a:t>
            </a:r>
            <a:r>
              <a:rPr lang="nl-BE" dirty="0" smtClean="0"/>
              <a:t> – </a:t>
            </a:r>
            <a:r>
              <a:rPr lang="nl-BE" dirty="0" err="1"/>
              <a:t>G</a:t>
            </a:r>
            <a:r>
              <a:rPr lang="nl-BE" dirty="0" err="1" smtClean="0"/>
              <a:t>énois</a:t>
            </a:r>
            <a:r>
              <a:rPr lang="nl-BE" dirty="0" smtClean="0"/>
              <a:t> volants</a:t>
            </a:r>
          </a:p>
          <a:p>
            <a:endParaRPr lang="nl-BE" dirty="0"/>
          </a:p>
          <a:p>
            <a:r>
              <a:rPr lang="nl-BE" dirty="0" smtClean="0"/>
              <a:t>Eigenschappen – zeil voor windhoek 55° tot 110° ware 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Geen zeillatten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Zeil moet volledig open gezet zijn – niet half open op </a:t>
            </a:r>
            <a:r>
              <a:rPr lang="nl-BE" dirty="0" err="1" smtClean="0"/>
              <a:t>furler</a:t>
            </a: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Zeil moet half </a:t>
            </a:r>
            <a:r>
              <a:rPr lang="nl-BE" dirty="0" err="1" smtClean="0"/>
              <a:t>width</a:t>
            </a:r>
            <a:r>
              <a:rPr lang="nl-BE" dirty="0" smtClean="0"/>
              <a:t> &gt;62,5 % van de Foot </a:t>
            </a:r>
            <a:r>
              <a:rPr lang="nl-BE" dirty="0" err="1" smtClean="0"/>
              <a:t>Length</a:t>
            </a:r>
            <a:r>
              <a:rPr lang="nl-BE" dirty="0" smtClean="0"/>
              <a:t> zijn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Rond en vol zeil (niet binnen reling of voor </a:t>
            </a:r>
            <a:r>
              <a:rPr lang="nl-BE" dirty="0" err="1" smtClean="0"/>
              <a:t>zalingen</a:t>
            </a:r>
            <a:r>
              <a:rPr lang="nl-B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Zeil wordt gemeten als </a:t>
            </a:r>
            <a:r>
              <a:rPr lang="nl-BE" dirty="0" err="1" smtClean="0"/>
              <a:t>genua</a:t>
            </a:r>
            <a:r>
              <a:rPr lang="nl-BE" dirty="0" smtClean="0"/>
              <a:t> (formule)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Tack moet voor voorstag (J maat) zijn in as van de boot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Zeil mag niet in profiel voorstag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110" y="4407236"/>
            <a:ext cx="2984549" cy="17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4" y="1343769"/>
            <a:ext cx="3692530" cy="537710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44209" y="1280161"/>
            <a:ext cx="61622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Nieuw : Flying </a:t>
            </a:r>
            <a:r>
              <a:rPr lang="nl-BE" dirty="0" err="1" smtClean="0"/>
              <a:t>headsails</a:t>
            </a:r>
            <a:r>
              <a:rPr lang="nl-BE" dirty="0" smtClean="0"/>
              <a:t> – </a:t>
            </a:r>
            <a:r>
              <a:rPr lang="nl-BE" dirty="0" err="1"/>
              <a:t>G</a:t>
            </a:r>
            <a:r>
              <a:rPr lang="nl-BE" dirty="0" err="1" smtClean="0"/>
              <a:t>énois</a:t>
            </a:r>
            <a:r>
              <a:rPr lang="nl-BE" dirty="0" smtClean="0"/>
              <a:t> volants</a:t>
            </a:r>
            <a:endParaRPr lang="nl-BE" dirty="0"/>
          </a:p>
          <a:p>
            <a:r>
              <a:rPr lang="nl-BE" dirty="0" smtClean="0"/>
              <a:t>Voordeel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Veel minder getaxeerd dan </a:t>
            </a:r>
            <a:r>
              <a:rPr lang="nl-BE" dirty="0" err="1" smtClean="0"/>
              <a:t>genua</a:t>
            </a:r>
            <a:r>
              <a:rPr lang="nl-BE" dirty="0" smtClean="0"/>
              <a:t> – testcertificaat mogelijk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Wel meer getaxeerd dan </a:t>
            </a:r>
            <a:r>
              <a:rPr lang="nl-BE" dirty="0" err="1" smtClean="0"/>
              <a:t>spi</a:t>
            </a:r>
            <a:r>
              <a:rPr lang="nl-B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Moeilijkheid met boegspriet en feit dat zeil achter de verstaging moet komen is dat het enorm zeil wordt bij boten met lange boegsprieten en dus een zeil weinig inzetbaar is – kan opgelost worden door aangrijpingspunt op boegspriet naar achter te brengen en een meer inzetbaar zeil te hebben – best 120-130%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Aangrijpingspunt bepalen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Onderlijk </a:t>
            </a:r>
            <a:r>
              <a:rPr lang="nl-BE" dirty="0" err="1" smtClean="0"/>
              <a:t>FlyJIB</a:t>
            </a:r>
            <a:r>
              <a:rPr lang="nl-BE" dirty="0" smtClean="0"/>
              <a:t> – J/4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Grootte zeil is bepalend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Dit zeil heeft 50% “</a:t>
            </a:r>
            <a:r>
              <a:rPr lang="nl-BE" dirty="0" err="1" smtClean="0"/>
              <a:t>détaxe</a:t>
            </a:r>
            <a:r>
              <a:rPr lang="nl-BE" dirty="0" smtClean="0"/>
              <a:t> en TTC </a:t>
            </a:r>
            <a:r>
              <a:rPr lang="nl-BE" dirty="0" err="1" smtClean="0"/>
              <a:t>tov</a:t>
            </a:r>
            <a:r>
              <a:rPr lang="nl-BE" dirty="0" smtClean="0"/>
              <a:t> </a:t>
            </a:r>
            <a:r>
              <a:rPr lang="nl-BE" dirty="0" err="1" smtClean="0"/>
              <a:t>genua</a:t>
            </a:r>
            <a:r>
              <a:rPr lang="nl-BE" dirty="0" smtClean="0"/>
              <a:t> – daarom mogen ze niet werken </a:t>
            </a:r>
            <a:r>
              <a:rPr lang="nl-BE" dirty="0" err="1" smtClean="0"/>
              <a:t>upwind</a:t>
            </a:r>
            <a:r>
              <a:rPr lang="nl-B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Extra maat voor onderlijk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Wat kost het? Afhankelijk van aantal (</a:t>
            </a:r>
            <a:r>
              <a:rPr lang="nl-BE" dirty="0" err="1" smtClean="0"/>
              <a:t>bvb</a:t>
            </a:r>
            <a:r>
              <a:rPr lang="nl-BE" dirty="0" smtClean="0"/>
              <a:t> JPK 10.80 0.007 voor 1 </a:t>
            </a:r>
            <a:r>
              <a:rPr lang="nl-BE" dirty="0" err="1" smtClean="0"/>
              <a:t>flying</a:t>
            </a:r>
            <a:r>
              <a:rPr lang="nl-BE" dirty="0" smtClean="0"/>
              <a:t> </a:t>
            </a:r>
            <a:r>
              <a:rPr lang="nl-BE" dirty="0" err="1" smtClean="0"/>
              <a:t>jib</a:t>
            </a:r>
            <a:r>
              <a:rPr lang="nl-BE" dirty="0" smtClean="0"/>
              <a:t>, 0.013 voor 2, 0.023 voor 3 – </a:t>
            </a:r>
            <a:r>
              <a:rPr lang="nl-BE" dirty="0" err="1" smtClean="0"/>
              <a:t>afh</a:t>
            </a:r>
            <a:r>
              <a:rPr lang="nl-BE" dirty="0" smtClean="0"/>
              <a:t> maat)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Men wil eigenaars dwingen om er maar 1 te kiezen (</a:t>
            </a:r>
            <a:r>
              <a:rPr lang="nl-BE" dirty="0" err="1" smtClean="0"/>
              <a:t>vgl</a:t>
            </a:r>
            <a:r>
              <a:rPr lang="nl-BE" dirty="0" smtClean="0"/>
              <a:t> ORC)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06" y="4071068"/>
            <a:ext cx="2273349" cy="13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4356" y="1538151"/>
            <a:ext cx="8856632" cy="67121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Programma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8554" y="2406026"/>
            <a:ext cx="8992434" cy="898490"/>
          </a:xfrm>
        </p:spPr>
        <p:txBody>
          <a:bodyPr>
            <a:normAutofit/>
          </a:bodyPr>
          <a:lstStyle/>
          <a:p>
            <a:r>
              <a:rPr lang="nl-BE" dirty="0" smtClean="0"/>
              <a:t>30 januari 2021 </a:t>
            </a:r>
          </a:p>
          <a:p>
            <a:pPr algn="just"/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" y="897555"/>
            <a:ext cx="3441190" cy="13118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1513" y="2960972"/>
            <a:ext cx="68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Cruiser Rating – Stijn </a:t>
            </a:r>
            <a:r>
              <a:rPr lang="nl-BE" dirty="0" smtClean="0"/>
              <a:t>Reunis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145121" y="3286897"/>
            <a:ext cx="68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IRC WWSV – Luc G</a:t>
            </a:r>
            <a:r>
              <a:rPr lang="nl-BE" dirty="0" smtClean="0"/>
              <a:t>eirnaert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145121" y="3630441"/>
            <a:ext cx="678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ONZK 2021 </a:t>
            </a:r>
            <a:r>
              <a:rPr lang="nl-BE" dirty="0" smtClean="0"/>
              <a:t>– </a:t>
            </a:r>
            <a:r>
              <a:rPr lang="nl-BE" dirty="0"/>
              <a:t>Jan Gabriel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90938" y="3999773"/>
            <a:ext cx="675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Pauze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90938" y="4343317"/>
            <a:ext cx="67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Uitrusting Pleziervaartuigen 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2051513" y="4712649"/>
            <a:ext cx="75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Clubwedstrijden – Recreatieve wedstrijden 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888055" y="5064362"/>
            <a:ext cx="556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Sportkieljachten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2190938" y="5402117"/>
            <a:ext cx="691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Webinar </a:t>
            </a:r>
            <a:r>
              <a:rPr lang="nl-BE" dirty="0" err="1" smtClean="0"/>
              <a:t>Shorthanded</a:t>
            </a:r>
            <a:r>
              <a:rPr lang="nl-BE" dirty="0" smtClean="0"/>
              <a:t> Sailing  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2272420" y="5794857"/>
            <a:ext cx="695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Bemanningsbeurzen 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>
            <a:off x="2417275" y="6187597"/>
            <a:ext cx="655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Zeilnummeradministratie  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4843604" y="2138369"/>
            <a:ext cx="339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Infosessie zeiljachten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01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397" y="421418"/>
            <a:ext cx="3094782" cy="922351"/>
          </a:xfrm>
        </p:spPr>
        <p:txBody>
          <a:bodyPr>
            <a:noAutofit/>
          </a:bodyPr>
          <a:lstStyle/>
          <a:p>
            <a:r>
              <a:rPr lang="nl-BE" sz="3200" dirty="0" smtClean="0"/>
              <a:t>Wijzigingen 2021 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V="1">
            <a:off x="10395268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79" y="115454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4" y="2182234"/>
            <a:ext cx="3692530" cy="417085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44209" y="1280161"/>
            <a:ext cx="616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5677231" y="2615979"/>
            <a:ext cx="6440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Foils</a:t>
            </a:r>
            <a:r>
              <a:rPr lang="nl-BE" dirty="0" smtClean="0"/>
              <a:t> – theoretische topsnelheid 42 knopen (Jean Sens) </a:t>
            </a:r>
          </a:p>
          <a:p>
            <a:r>
              <a:rPr lang="nl-BE" dirty="0" smtClean="0"/>
              <a:t>IRC wil geen “vliegende” boten – veiligheid en geen TTC mogelijk </a:t>
            </a:r>
          </a:p>
          <a:p>
            <a:r>
              <a:rPr lang="nl-BE" dirty="0" smtClean="0"/>
              <a:t>In IRC mogen de </a:t>
            </a:r>
            <a:r>
              <a:rPr lang="nl-BE" dirty="0" err="1" smtClean="0"/>
              <a:t>foils</a:t>
            </a:r>
            <a:r>
              <a:rPr lang="nl-BE" dirty="0" smtClean="0"/>
              <a:t> het leeggewicht van de boot met 30% verminderen en dus zoveel lift genereren (dus geen IMOCA) 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3" y="4088266"/>
            <a:ext cx="4796376" cy="26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9566" y="1105232"/>
            <a:ext cx="5471422" cy="699714"/>
          </a:xfrm>
        </p:spPr>
        <p:txBody>
          <a:bodyPr>
            <a:normAutofit/>
          </a:bodyPr>
          <a:lstStyle/>
          <a:p>
            <a:r>
              <a:rPr lang="nl-BE" sz="2000" dirty="0" smtClean="0"/>
              <a:t>Foto’s bij aanvragen certificaten  </a:t>
            </a:r>
            <a:endParaRPr lang="nl-BE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4544" y="1311965"/>
            <a:ext cx="3673502" cy="898498"/>
          </a:xfrm>
        </p:spPr>
        <p:txBody>
          <a:bodyPr>
            <a:normAutofit/>
          </a:bodyPr>
          <a:lstStyle/>
          <a:p>
            <a:r>
              <a:rPr lang="nl-BE" dirty="0" smtClean="0"/>
              <a:t>Nieuwe look voor de certificaten 2021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23" y="-87382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2" y="2313755"/>
            <a:ext cx="2946239" cy="42596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70" y="2357768"/>
            <a:ext cx="2785058" cy="42306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48" y="2342814"/>
            <a:ext cx="2732209" cy="42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97432" y="1439186"/>
            <a:ext cx="4143555" cy="771277"/>
          </a:xfrm>
        </p:spPr>
        <p:txBody>
          <a:bodyPr/>
          <a:lstStyle/>
          <a:p>
            <a:r>
              <a:rPr lang="nl-BE" dirty="0" smtClean="0"/>
              <a:t>Meer info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862470"/>
            <a:ext cx="8689976" cy="2395329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Website UNCL heeft alle nuttige informatie</a:t>
            </a:r>
          </a:p>
          <a:p>
            <a:r>
              <a:rPr lang="nl-BE" dirty="0" smtClean="0"/>
              <a:t>En meer… heel veel technische informatie met interessante background van de specialisten Jean Sens, Claude </a:t>
            </a:r>
            <a:r>
              <a:rPr lang="nl-BE" dirty="0" err="1" smtClean="0"/>
              <a:t>Charbonnier</a:t>
            </a:r>
            <a:r>
              <a:rPr lang="nl-BE" dirty="0" smtClean="0"/>
              <a:t> en Ludovic </a:t>
            </a:r>
            <a:r>
              <a:rPr lang="nl-BE" dirty="0" err="1" smtClean="0"/>
              <a:t>Abovillier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Bij WWSV staan we graag klaar om je te helpen een correcte handicap te verkrijgen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97432" y="1439186"/>
            <a:ext cx="4143555" cy="771277"/>
          </a:xfrm>
        </p:spPr>
        <p:txBody>
          <a:bodyPr>
            <a:noAutofit/>
          </a:bodyPr>
          <a:lstStyle/>
          <a:p>
            <a:r>
              <a:rPr lang="nl-BE" sz="2800" dirty="0" smtClean="0"/>
              <a:t>Uitrusting pleziervaartuigen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Nieuwe uitrustingsregels Pleziervaartuigen gepubliceerd</a:t>
            </a:r>
          </a:p>
          <a:p>
            <a:r>
              <a:rPr lang="nl-BE" dirty="0" smtClean="0"/>
              <a:t>Verschillende </a:t>
            </a:r>
            <a:r>
              <a:rPr lang="nl-BE" dirty="0" err="1" smtClean="0"/>
              <a:t>categorieen</a:t>
            </a:r>
            <a:r>
              <a:rPr lang="nl-BE" dirty="0" smtClean="0"/>
              <a:t> en vaargebieden 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47367" y="1025719"/>
            <a:ext cx="2528514" cy="826936"/>
          </a:xfrm>
        </p:spPr>
        <p:txBody>
          <a:bodyPr>
            <a:noAutofit/>
          </a:bodyPr>
          <a:lstStyle/>
          <a:p>
            <a:r>
              <a:rPr lang="nl-BE" sz="2800" dirty="0" smtClean="0"/>
              <a:t>Kajuitjachten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81" y="-198700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7" y="604298"/>
            <a:ext cx="3998122" cy="54983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604298"/>
            <a:ext cx="3986754" cy="55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97510" y="1144914"/>
            <a:ext cx="3156667" cy="461250"/>
          </a:xfrm>
        </p:spPr>
        <p:txBody>
          <a:bodyPr>
            <a:noAutofit/>
          </a:bodyPr>
          <a:lstStyle/>
          <a:p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Sportkieljachten 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5617" y="5216056"/>
            <a:ext cx="10622943" cy="850789"/>
          </a:xfrm>
        </p:spPr>
        <p:txBody>
          <a:bodyPr>
            <a:normAutofit fontScale="32500" lnSpcReduction="20000"/>
          </a:bodyPr>
          <a:lstStyle/>
          <a:p>
            <a:r>
              <a:rPr lang="nl-BE" sz="3200" dirty="0"/>
              <a:t>De definitie van sportkieljacht is bepaald in het MB uitrusting (plus een interpretatie </a:t>
            </a:r>
            <a:r>
              <a:rPr lang="nl-BE" sz="3200" dirty="0" err="1"/>
              <a:t>ivm</a:t>
            </a:r>
            <a:r>
              <a:rPr lang="nl-BE" sz="3200" dirty="0"/>
              <a:t> kajuit in het KB) </a:t>
            </a:r>
          </a:p>
          <a:p>
            <a:r>
              <a:rPr lang="nl-BE" sz="3200" dirty="0"/>
              <a:t>2° sportkieljacht : een pleziervaartuig met zeil, met een romplengte van minder dan 9 meter, zonder kajuit, geen sanitair of kookgelegenheid of elektriciteit aan boord, eventueel met lichte afneembare buitenboordmotor en laagste </a:t>
            </a:r>
            <a:r>
              <a:rPr lang="nl-BE" sz="3200" dirty="0" err="1"/>
              <a:t>vrijboord</a:t>
            </a:r>
            <a:r>
              <a:rPr lang="nl-BE" sz="3200" dirty="0"/>
              <a:t> kleiner dan 50 centimeter;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66896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4" y="0"/>
            <a:ext cx="3458816" cy="5184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79" y="0"/>
            <a:ext cx="4054953" cy="50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8138" y="1439186"/>
            <a:ext cx="3490623" cy="532737"/>
          </a:xfrm>
        </p:spPr>
        <p:txBody>
          <a:bodyPr>
            <a:noAutofit/>
          </a:bodyPr>
          <a:lstStyle/>
          <a:p>
            <a:r>
              <a:rPr lang="nl-BE" sz="2800" dirty="0" err="1" smtClean="0"/>
              <a:t>Kleinzeilerij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32" y="0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" y="278377"/>
            <a:ext cx="4248743" cy="59825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9" y="278377"/>
            <a:ext cx="4562026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97432" y="1439186"/>
            <a:ext cx="4143555" cy="771277"/>
          </a:xfrm>
        </p:spPr>
        <p:txBody>
          <a:bodyPr>
            <a:noAutofit/>
          </a:bodyPr>
          <a:lstStyle/>
          <a:p>
            <a:r>
              <a:rPr lang="nl-BE" sz="2800" dirty="0" smtClean="0"/>
              <a:t>Sportkieljachten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623930"/>
            <a:ext cx="8689976" cy="2633869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Meerdere werkingen – Draak, SB20, J24, J80 </a:t>
            </a:r>
          </a:p>
          <a:p>
            <a:r>
              <a:rPr lang="nl-BE" dirty="0" smtClean="0"/>
              <a:t>Opleidingen </a:t>
            </a:r>
            <a:r>
              <a:rPr lang="nl-BE" dirty="0"/>
              <a:t>op J80  (Sport Vlaanderen, </a:t>
            </a:r>
            <a:r>
              <a:rPr lang="nl-BE" dirty="0" err="1"/>
              <a:t>Vyn</a:t>
            </a:r>
            <a:r>
              <a:rPr lang="nl-BE" dirty="0"/>
              <a:t>, KYCN)</a:t>
            </a:r>
          </a:p>
          <a:p>
            <a:r>
              <a:rPr lang="nl-BE" dirty="0"/>
              <a:t>Mogelijkheid om toe te treden tot raceteam (VYN) met J80.  Beginnende wedstrijdzeilers krijgen hier de kans om wedstrijdervaring op te doen.  </a:t>
            </a:r>
          </a:p>
          <a:p>
            <a:r>
              <a:rPr lang="nl-BE" dirty="0"/>
              <a:t>Bemanningsbeurs via Facebook en </a:t>
            </a:r>
            <a:r>
              <a:rPr lang="nl-BE" dirty="0" err="1"/>
              <a:t>whatsapp</a:t>
            </a:r>
            <a:endParaRPr lang="nl-BE" dirty="0"/>
          </a:p>
          <a:p>
            <a:r>
              <a:rPr lang="nl-BE" dirty="0"/>
              <a:t>15 tal J 80  aanwezig in Nieuwpoort</a:t>
            </a:r>
          </a:p>
          <a:p>
            <a:r>
              <a:rPr lang="nl-BE" dirty="0"/>
              <a:t>Regelmatig trainingen en wedstrijden enkel voor J80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43923" y="1081378"/>
            <a:ext cx="51524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Webinar Short </a:t>
            </a:r>
            <a:r>
              <a:rPr lang="nl-BE" sz="2800" dirty="0" err="1" smtClean="0"/>
              <a:t>Handed</a:t>
            </a:r>
            <a:r>
              <a:rPr lang="nl-BE" sz="2800" dirty="0" smtClean="0"/>
              <a:t> </a:t>
            </a:r>
            <a:r>
              <a:rPr lang="nl-BE" sz="2800" dirty="0" err="1" smtClean="0"/>
              <a:t>sailing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" y="271098"/>
            <a:ext cx="7068536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43923" y="1081378"/>
            <a:ext cx="51524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Webinar Short </a:t>
            </a:r>
            <a:r>
              <a:rPr lang="nl-BE" sz="2800" dirty="0" err="1" smtClean="0"/>
              <a:t>Handed</a:t>
            </a:r>
            <a:r>
              <a:rPr lang="nl-BE" sz="2800" dirty="0" smtClean="0"/>
              <a:t> </a:t>
            </a:r>
            <a:r>
              <a:rPr lang="nl-BE" sz="2800" dirty="0" err="1" smtClean="0"/>
              <a:t>sailing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" y="787078"/>
            <a:ext cx="7068536" cy="53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43923" y="1081378"/>
            <a:ext cx="51524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Webinar Short </a:t>
            </a:r>
            <a:r>
              <a:rPr lang="nl-BE" sz="2800" dirty="0" err="1" smtClean="0"/>
              <a:t>Handed</a:t>
            </a:r>
            <a:r>
              <a:rPr lang="nl-BE" sz="2800" dirty="0" smtClean="0"/>
              <a:t> </a:t>
            </a:r>
            <a:r>
              <a:rPr lang="nl-BE" sz="2800" dirty="0" err="1" smtClean="0"/>
              <a:t>sailing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" y="294563"/>
            <a:ext cx="7068536" cy="63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43923" y="1081378"/>
            <a:ext cx="51524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Webinar Short </a:t>
            </a:r>
            <a:r>
              <a:rPr lang="nl-BE" sz="2800" dirty="0" err="1" smtClean="0"/>
              <a:t>Handed</a:t>
            </a:r>
            <a:r>
              <a:rPr lang="nl-BE" sz="2800" dirty="0" smtClean="0"/>
              <a:t> </a:t>
            </a:r>
            <a:r>
              <a:rPr lang="nl-BE" sz="2800" dirty="0" err="1" smtClean="0"/>
              <a:t>sailing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2" y="2240240"/>
            <a:ext cx="8848389" cy="3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7523" y="1081378"/>
            <a:ext cx="33236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Vragenronde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75576" y="3212327"/>
            <a:ext cx="64458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Opleidingen voor Offshore Wedstrijden – ISAF, OPS, Seasurvival,…</a:t>
            </a:r>
          </a:p>
          <a:p>
            <a:endParaRPr lang="nl-BE" dirty="0"/>
          </a:p>
          <a:p>
            <a:r>
              <a:rPr lang="nl-BE" dirty="0" smtClean="0"/>
              <a:t>OSR – Regels voor Oostende – Ramsgate</a:t>
            </a:r>
          </a:p>
          <a:p>
            <a:endParaRPr lang="nl-BE" dirty="0"/>
          </a:p>
          <a:p>
            <a:r>
              <a:rPr lang="nl-BE" dirty="0" smtClean="0"/>
              <a:t>Initiatieven ter promotie van de zeilsport in alle segmenten</a:t>
            </a:r>
          </a:p>
          <a:p>
            <a:endParaRPr lang="nl-BE" dirty="0"/>
          </a:p>
          <a:p>
            <a:r>
              <a:rPr lang="nl-BE" dirty="0" smtClean="0"/>
              <a:t>Ontwikkeling initiatieven voor </a:t>
            </a:r>
            <a:r>
              <a:rPr lang="nl-BE" dirty="0" err="1" smtClean="0"/>
              <a:t>Shorthanded</a:t>
            </a:r>
            <a:r>
              <a:rPr lang="nl-BE" dirty="0" smtClean="0"/>
              <a:t> Sailing in België</a:t>
            </a:r>
          </a:p>
          <a:p>
            <a:endParaRPr lang="nl-BE" dirty="0"/>
          </a:p>
          <a:p>
            <a:r>
              <a:rPr lang="nl-BE" dirty="0" err="1" smtClean="0"/>
              <a:t>Local</a:t>
            </a:r>
            <a:r>
              <a:rPr lang="nl-BE" dirty="0" smtClean="0"/>
              <a:t> </a:t>
            </a:r>
            <a:r>
              <a:rPr lang="nl-BE" dirty="0" err="1" smtClean="0"/>
              <a:t>Challenges</a:t>
            </a:r>
            <a:r>
              <a:rPr lang="nl-BE" dirty="0"/>
              <a:t> </a:t>
            </a:r>
            <a:r>
              <a:rPr lang="nl-BE" dirty="0" smtClean="0">
                <a:hlinkClick r:id="rId3"/>
              </a:rPr>
              <a:t>FB Solo100mijl 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50" y="1208524"/>
            <a:ext cx="4135449" cy="52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43923" y="1081378"/>
            <a:ext cx="5152446" cy="874643"/>
          </a:xfrm>
        </p:spPr>
        <p:txBody>
          <a:bodyPr>
            <a:noAutofit/>
          </a:bodyPr>
          <a:lstStyle/>
          <a:p>
            <a:r>
              <a:rPr lang="nl-BE" sz="2800" dirty="0" smtClean="0"/>
              <a:t>Webinar Short </a:t>
            </a:r>
            <a:r>
              <a:rPr lang="nl-BE" sz="2800" dirty="0" err="1" smtClean="0"/>
              <a:t>Handed</a:t>
            </a:r>
            <a:r>
              <a:rPr lang="nl-BE" sz="2800" dirty="0" smtClean="0"/>
              <a:t> </a:t>
            </a:r>
            <a:r>
              <a:rPr lang="nl-BE" sz="2800" dirty="0" err="1" smtClean="0"/>
              <a:t>sailing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05878"/>
            <a:ext cx="8689976" cy="3673503"/>
          </a:xfrm>
        </p:spPr>
        <p:txBody>
          <a:bodyPr>
            <a:normAutofit/>
          </a:bodyPr>
          <a:lstStyle/>
          <a:p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09" y="-103285"/>
            <a:ext cx="3441190" cy="1311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2" y="2240240"/>
            <a:ext cx="8848389" cy="3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4576" y="1582310"/>
            <a:ext cx="6616411" cy="755373"/>
          </a:xfrm>
        </p:spPr>
        <p:txBody>
          <a:bodyPr>
            <a:normAutofit/>
          </a:bodyPr>
          <a:lstStyle/>
          <a:p>
            <a:r>
              <a:rPr lang="nl-BE" dirty="0" smtClean="0"/>
              <a:t>Infosessie IRC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47936" y="3013545"/>
            <a:ext cx="3498575" cy="1470992"/>
          </a:xfrm>
        </p:spPr>
        <p:txBody>
          <a:bodyPr>
            <a:normAutofit/>
          </a:bodyPr>
          <a:lstStyle/>
          <a:p>
            <a:r>
              <a:rPr lang="nl-BE" dirty="0" smtClean="0"/>
              <a:t>WWSV Vertegenwoordiger IRC In </a:t>
            </a:r>
            <a:r>
              <a:rPr lang="nl-BE" dirty="0" err="1" smtClean="0"/>
              <a:t>Belgie</a:t>
            </a:r>
            <a:r>
              <a:rPr lang="nl-BE" dirty="0" smtClean="0"/>
              <a:t> via UNCL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2" y="2847493"/>
            <a:ext cx="5669452" cy="378097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054672" y="5621572"/>
            <a:ext cx="178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Contact </a:t>
            </a:r>
            <a:r>
              <a:rPr lang="nl-BE" dirty="0" smtClean="0">
                <a:hlinkClick r:id="rId4"/>
              </a:rPr>
              <a:t>irc@wwsv.be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5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194560"/>
            <a:ext cx="8689976" cy="4293704"/>
          </a:xfrm>
        </p:spPr>
        <p:txBody>
          <a:bodyPr>
            <a:normAutofit/>
          </a:bodyPr>
          <a:lstStyle/>
          <a:p>
            <a:r>
              <a:rPr lang="nl-NL" altLang="nl-BE" sz="2000" dirty="0"/>
              <a:t>Internationaal meetsysteem om standaard </a:t>
            </a:r>
            <a:r>
              <a:rPr lang="nl-NL" altLang="nl-BE" sz="2000" dirty="0" err="1"/>
              <a:t>cruisers</a:t>
            </a:r>
            <a:r>
              <a:rPr lang="nl-NL" altLang="nl-BE" sz="2000" dirty="0"/>
              <a:t> een rating te geven </a:t>
            </a:r>
          </a:p>
          <a:p>
            <a:r>
              <a:rPr lang="nl-NL" altLang="nl-BE" sz="2000" dirty="0"/>
              <a:t>Ook voor klassieke schepen en </a:t>
            </a:r>
            <a:r>
              <a:rPr lang="nl-NL" altLang="nl-BE" sz="2000" dirty="0" err="1"/>
              <a:t>high-tech</a:t>
            </a:r>
            <a:r>
              <a:rPr lang="nl-NL" altLang="nl-BE" sz="2000" dirty="0"/>
              <a:t> racers</a:t>
            </a:r>
          </a:p>
          <a:p>
            <a:r>
              <a:rPr lang="nl-NL" altLang="nl-BE" sz="2000" dirty="0"/>
              <a:t>Wereldwijd gebruikt </a:t>
            </a:r>
            <a:r>
              <a:rPr lang="nl-NL" altLang="nl-BE" sz="2000" dirty="0" smtClean="0"/>
              <a:t>voor </a:t>
            </a:r>
            <a:r>
              <a:rPr lang="nl-NL" altLang="nl-BE" sz="2000" dirty="0"/>
              <a:t>wedstrijden – 7.000 certificaten in meer dan 30 landen </a:t>
            </a:r>
          </a:p>
          <a:p>
            <a:r>
              <a:rPr lang="nl-NL" altLang="nl-BE" sz="2000" dirty="0"/>
              <a:t>Beheerd door het </a:t>
            </a:r>
            <a:r>
              <a:rPr lang="nl-NL" altLang="nl-BE" sz="2000" dirty="0">
                <a:hlinkClick r:id="rId2"/>
              </a:rPr>
              <a:t>RORC Rating Office </a:t>
            </a:r>
            <a:r>
              <a:rPr lang="nl-NL" altLang="nl-BE" sz="2000" dirty="0"/>
              <a:t>(UK) en </a:t>
            </a:r>
            <a:r>
              <a:rPr lang="nl-NL" altLang="nl-BE" sz="2000" dirty="0">
                <a:hlinkClick r:id="rId3"/>
              </a:rPr>
              <a:t>UNCL</a:t>
            </a:r>
            <a:r>
              <a:rPr lang="nl-NL" altLang="nl-BE" sz="2000" dirty="0"/>
              <a:t> (FRA)</a:t>
            </a:r>
          </a:p>
          <a:p>
            <a:r>
              <a:rPr lang="nl-NL" altLang="nl-BE" sz="2000" dirty="0"/>
              <a:t>Nationale vertegenwoordiging België </a:t>
            </a:r>
            <a:r>
              <a:rPr lang="nl-NL" altLang="nl-BE" sz="2000" dirty="0">
                <a:hlinkClick r:id="rId4"/>
              </a:rPr>
              <a:t>WWSV </a:t>
            </a:r>
            <a:r>
              <a:rPr lang="nl-NL" altLang="nl-BE" sz="2000" dirty="0"/>
              <a:t>via UNCL</a:t>
            </a:r>
          </a:p>
          <a:p>
            <a:r>
              <a:rPr lang="nl-NL" altLang="nl-BE" sz="2000" dirty="0"/>
              <a:t>Staat naast </a:t>
            </a:r>
            <a:r>
              <a:rPr lang="nl-NL" altLang="nl-BE" sz="2000" dirty="0">
                <a:hlinkClick r:id="rId5"/>
              </a:rPr>
              <a:t>ORC</a:t>
            </a:r>
            <a:r>
              <a:rPr lang="nl-NL" altLang="nl-BE" sz="2000" dirty="0"/>
              <a:t> (Offshore Racing </a:t>
            </a:r>
            <a:r>
              <a:rPr lang="nl-NL" altLang="nl-BE" sz="2000" dirty="0" err="1"/>
              <a:t>Congress</a:t>
            </a:r>
            <a:r>
              <a:rPr lang="nl-NL" altLang="nl-BE" sz="2000" dirty="0"/>
              <a:t>) </a:t>
            </a:r>
            <a:endParaRPr lang="nl-NL" altLang="nl-BE" sz="2000" dirty="0" smtClean="0"/>
          </a:p>
          <a:p>
            <a:r>
              <a:rPr lang="nl-NL" altLang="nl-BE" sz="2000" dirty="0" smtClean="0">
                <a:hlinkClick r:id="rId6" action="ppaction://hlinkfile"/>
              </a:rPr>
              <a:t>IRCrating.org</a:t>
            </a:r>
            <a:r>
              <a:rPr lang="nl-NL" altLang="nl-BE" sz="2000" dirty="0" smtClean="0"/>
              <a:t> </a:t>
            </a:r>
            <a:r>
              <a:rPr lang="nl-NL" altLang="nl-BE" sz="2000" dirty="0" smtClean="0">
                <a:hlinkClick r:id="rId7"/>
              </a:rPr>
              <a:t>UNCL.com/</a:t>
            </a:r>
            <a:r>
              <a:rPr lang="nl-NL" altLang="nl-BE" sz="2000" dirty="0" err="1" smtClean="0">
                <a:hlinkClick r:id="rId7"/>
              </a:rPr>
              <a:t>Jauge_IRC</a:t>
            </a:r>
            <a:r>
              <a:rPr lang="nl-NL" altLang="nl-BE" sz="2000" dirty="0" smtClean="0">
                <a:hlinkClick r:id="rId7"/>
              </a:rPr>
              <a:t> </a:t>
            </a:r>
            <a:endParaRPr lang="nl-NL" altLang="nl-BE" sz="2000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02303" y="1566408"/>
            <a:ext cx="3212326" cy="787178"/>
          </a:xfrm>
        </p:spPr>
        <p:txBody>
          <a:bodyPr>
            <a:normAutofit/>
          </a:bodyPr>
          <a:lstStyle/>
          <a:p>
            <a:r>
              <a:rPr lang="nl-BE" dirty="0" smtClean="0"/>
              <a:t>Voor wie?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53586"/>
            <a:ext cx="8689976" cy="2904213"/>
          </a:xfrm>
        </p:spPr>
        <p:txBody>
          <a:bodyPr>
            <a:normAutofit fontScale="85000" lnSpcReduction="20000"/>
          </a:bodyPr>
          <a:lstStyle/>
          <a:p>
            <a:r>
              <a:rPr lang="nl-NL" altLang="nl-BE" sz="2000" dirty="0" smtClean="0"/>
              <a:t>IRC is </a:t>
            </a:r>
            <a:r>
              <a:rPr lang="nl-NL" altLang="nl-BE" sz="2000" dirty="0"/>
              <a:t>een </a:t>
            </a:r>
            <a:r>
              <a:rPr lang="nl-NL" altLang="nl-BE" sz="2000" dirty="0" smtClean="0"/>
              <a:t>internationaal handicapsysteem met veel internationale wedstrijden op de kalender</a:t>
            </a:r>
          </a:p>
          <a:p>
            <a:r>
              <a:rPr lang="nl-NL" altLang="nl-BE" sz="2000" dirty="0" smtClean="0"/>
              <a:t>Relatief eenvoudig systeem gebaseerd op een reeks standaarddata aangevuld met metingen die doorgegeven worden </a:t>
            </a:r>
          </a:p>
          <a:p>
            <a:r>
              <a:rPr lang="nl-NL" altLang="nl-BE" sz="2000" dirty="0" smtClean="0"/>
              <a:t>Betreft vooral uitrusting en tuigage van de boot </a:t>
            </a:r>
          </a:p>
          <a:p>
            <a:r>
              <a:rPr lang="nl-NL" altLang="nl-BE" sz="2000" dirty="0" err="1" smtClean="0"/>
              <a:t>Endorsed</a:t>
            </a:r>
            <a:r>
              <a:rPr lang="nl-NL" altLang="nl-BE" sz="2000" dirty="0" smtClean="0"/>
              <a:t> metingen kunnen met erkende meter </a:t>
            </a:r>
          </a:p>
          <a:p>
            <a:r>
              <a:rPr lang="nl-NL" altLang="nl-BE" sz="2000" dirty="0" smtClean="0"/>
              <a:t>Boot laten wegen en </a:t>
            </a:r>
            <a:r>
              <a:rPr lang="nl-NL" altLang="nl-BE" sz="2000" dirty="0" err="1" smtClean="0"/>
              <a:t>overhangs</a:t>
            </a:r>
            <a:r>
              <a:rPr lang="nl-NL" altLang="nl-BE" sz="2000" dirty="0" smtClean="0"/>
              <a:t> meten is nuttig </a:t>
            </a:r>
          </a:p>
          <a:p>
            <a:r>
              <a:rPr lang="nl-NL" altLang="nl-BE" sz="2000" dirty="0" err="1" smtClean="0"/>
              <a:t>Clinics</a:t>
            </a:r>
            <a:r>
              <a:rPr lang="nl-NL" altLang="nl-BE" sz="2000" dirty="0" smtClean="0"/>
              <a:t> voor meten zeilen – hoe meten of laat je zeilen meten </a:t>
            </a:r>
          </a:p>
          <a:p>
            <a:endParaRPr lang="nl-NL" altLang="nl-BE" sz="2000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2646" y="1979875"/>
            <a:ext cx="4763757" cy="826935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Waarom</a:t>
            </a:r>
            <a:r>
              <a:rPr lang="fr-FR" b="1" dirty="0" smtClean="0"/>
              <a:t> IRC? </a:t>
            </a:r>
            <a:r>
              <a:rPr lang="fr-FR" b="1" dirty="0"/>
              <a:t/>
            </a:r>
            <a:br>
              <a:rPr lang="fr-FR" b="1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385391"/>
            <a:ext cx="8689976" cy="287240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fr-FR" sz="4000" dirty="0" err="1" smtClean="0"/>
              <a:t>Een</a:t>
            </a:r>
            <a:r>
              <a:rPr lang="fr-FR" sz="4000" dirty="0" smtClean="0"/>
              <a:t> handicap </a:t>
            </a:r>
            <a:r>
              <a:rPr lang="fr-FR" sz="4000" dirty="0" err="1" smtClean="0"/>
              <a:t>voor</a:t>
            </a:r>
            <a:r>
              <a:rPr lang="fr-FR" sz="4000" dirty="0" smtClean="0"/>
              <a:t> </a:t>
            </a:r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serie</a:t>
            </a:r>
            <a:r>
              <a:rPr lang="fr-FR" sz="4000" dirty="0" smtClean="0"/>
              <a:t> yachts, </a:t>
            </a:r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klassieker</a:t>
            </a:r>
            <a:r>
              <a:rPr lang="fr-FR" sz="4000" dirty="0" smtClean="0"/>
              <a:t> of </a:t>
            </a:r>
            <a:r>
              <a:rPr lang="fr-FR" sz="4000" dirty="0" err="1" smtClean="0"/>
              <a:t>een</a:t>
            </a:r>
            <a:r>
              <a:rPr lang="fr-FR" sz="4000" dirty="0" smtClean="0"/>
              <a:t> high </a:t>
            </a:r>
            <a:r>
              <a:rPr lang="fr-FR" sz="4000" dirty="0" err="1" smtClean="0"/>
              <a:t>tech</a:t>
            </a:r>
            <a:r>
              <a:rPr lang="fr-FR" sz="4000" dirty="0" smtClean="0"/>
              <a:t> race machine</a:t>
            </a:r>
            <a:endParaRPr lang="fr-FR" sz="4000" dirty="0"/>
          </a:p>
          <a:p>
            <a:pPr fontAlgn="base"/>
            <a:r>
              <a:rPr lang="fr-FR" sz="4000" dirty="0" err="1" smtClean="0"/>
              <a:t>Deelname</a:t>
            </a:r>
            <a:r>
              <a:rPr lang="fr-FR" sz="4000" dirty="0" smtClean="0"/>
              <a:t> </a:t>
            </a:r>
            <a:r>
              <a:rPr lang="fr-FR" sz="4000" dirty="0" err="1" smtClean="0"/>
              <a:t>aan</a:t>
            </a:r>
            <a:r>
              <a:rPr lang="fr-FR" sz="4000" dirty="0" smtClean="0"/>
              <a:t> </a:t>
            </a:r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mooi</a:t>
            </a:r>
            <a:r>
              <a:rPr lang="fr-FR" sz="4000" dirty="0" smtClean="0"/>
              <a:t> programma </a:t>
            </a:r>
            <a:r>
              <a:rPr lang="fr-FR" sz="4000" dirty="0" err="1" smtClean="0"/>
              <a:t>coastal</a:t>
            </a:r>
            <a:r>
              <a:rPr lang="fr-FR" sz="4000" dirty="0" smtClean="0"/>
              <a:t> </a:t>
            </a:r>
            <a:r>
              <a:rPr lang="fr-FR" sz="4000" dirty="0" err="1" smtClean="0"/>
              <a:t>wedstrijden</a:t>
            </a:r>
            <a:r>
              <a:rPr lang="fr-FR" sz="4000" dirty="0" smtClean="0"/>
              <a:t> en </a:t>
            </a:r>
            <a:r>
              <a:rPr lang="fr-FR" sz="4000" dirty="0" err="1" smtClean="0"/>
              <a:t>offshires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smtClean="0"/>
              <a:t>In </a:t>
            </a:r>
            <a:r>
              <a:rPr lang="fr-FR" sz="4000" dirty="0" err="1" smtClean="0"/>
              <a:t>binnen</a:t>
            </a:r>
            <a:r>
              <a:rPr lang="fr-FR" sz="4000" dirty="0" smtClean="0"/>
              <a:t>- en </a:t>
            </a:r>
            <a:r>
              <a:rPr lang="fr-FR" sz="4000" dirty="0" err="1" smtClean="0"/>
              <a:t>buitenland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err="1" smtClean="0"/>
              <a:t>Gebruik</a:t>
            </a:r>
            <a:r>
              <a:rPr lang="fr-FR" sz="4000" dirty="0" smtClean="0"/>
              <a:t> </a:t>
            </a:r>
            <a:r>
              <a:rPr lang="fr-FR" sz="4000" dirty="0" err="1" smtClean="0"/>
              <a:t>dezelfde</a:t>
            </a:r>
            <a:r>
              <a:rPr lang="fr-FR" sz="4000" dirty="0" smtClean="0"/>
              <a:t> rating </a:t>
            </a:r>
            <a:r>
              <a:rPr lang="fr-FR" sz="4000" dirty="0" err="1" smtClean="0"/>
              <a:t>voor</a:t>
            </a:r>
            <a:r>
              <a:rPr lang="fr-FR" sz="4000" dirty="0" smtClean="0"/>
              <a:t> al je </a:t>
            </a:r>
            <a:r>
              <a:rPr lang="fr-FR" sz="4000" dirty="0" err="1" smtClean="0"/>
              <a:t>wedstrijden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smtClean="0"/>
              <a:t>Er </a:t>
            </a:r>
            <a:r>
              <a:rPr lang="fr-FR" sz="4000" dirty="0" err="1" smtClean="0"/>
              <a:t>zijn</a:t>
            </a:r>
            <a:r>
              <a:rPr lang="fr-FR" sz="4000" dirty="0" smtClean="0"/>
              <a:t> </a:t>
            </a:r>
            <a:r>
              <a:rPr lang="fr-FR" sz="4000" dirty="0" err="1" smtClean="0"/>
              <a:t>geen</a:t>
            </a:r>
            <a:r>
              <a:rPr lang="fr-FR" sz="4000" dirty="0" smtClean="0"/>
              <a:t> </a:t>
            </a:r>
            <a:r>
              <a:rPr lang="fr-FR" sz="4000" dirty="0" err="1" smtClean="0"/>
              <a:t>aanpassingen</a:t>
            </a:r>
            <a:r>
              <a:rPr lang="fr-FR" sz="4000" dirty="0" smtClean="0"/>
              <a:t> </a:t>
            </a:r>
            <a:r>
              <a:rPr lang="fr-FR" sz="4000" dirty="0" err="1" smtClean="0"/>
              <a:t>voor</a:t>
            </a:r>
            <a:r>
              <a:rPr lang="fr-FR" sz="4000" dirty="0" smtClean="0"/>
              <a:t> </a:t>
            </a:r>
            <a:r>
              <a:rPr lang="fr-FR" sz="4000" dirty="0" err="1" smtClean="0"/>
              <a:t>lokale</a:t>
            </a:r>
            <a:r>
              <a:rPr lang="fr-FR" sz="4000" dirty="0" smtClean="0"/>
              <a:t> </a:t>
            </a:r>
            <a:r>
              <a:rPr lang="fr-FR" sz="4000" dirty="0" err="1" smtClean="0"/>
              <a:t>wedstrijden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err="1"/>
              <a:t>B</a:t>
            </a:r>
            <a:r>
              <a:rPr lang="fr-FR" sz="4000" dirty="0" err="1" smtClean="0"/>
              <a:t>ereken</a:t>
            </a:r>
            <a:r>
              <a:rPr lang="fr-FR" sz="4000" dirty="0" smtClean="0"/>
              <a:t> de </a:t>
            </a:r>
            <a:r>
              <a:rPr lang="fr-FR" sz="4000" dirty="0" err="1" smtClean="0"/>
              <a:t>gecompenseerde</a:t>
            </a:r>
            <a:r>
              <a:rPr lang="fr-FR" sz="4000" dirty="0" smtClean="0"/>
              <a:t> </a:t>
            </a:r>
            <a:r>
              <a:rPr lang="fr-FR" sz="4000" dirty="0" err="1" smtClean="0"/>
              <a:t>tijd</a:t>
            </a:r>
            <a:r>
              <a:rPr lang="fr-FR" sz="4000" dirty="0" smtClean="0"/>
              <a:t> et je </a:t>
            </a:r>
            <a:r>
              <a:rPr lang="fr-FR" sz="4000" dirty="0" err="1" smtClean="0"/>
              <a:t>klassement</a:t>
            </a:r>
            <a:r>
              <a:rPr lang="fr-FR" sz="4000" dirty="0" smtClean="0"/>
              <a:t> </a:t>
            </a:r>
            <a:r>
              <a:rPr lang="fr-FR" sz="4000" dirty="0" err="1" smtClean="0"/>
              <a:t>terwijl</a:t>
            </a:r>
            <a:r>
              <a:rPr lang="fr-FR" sz="4000" dirty="0" smtClean="0"/>
              <a:t> je </a:t>
            </a:r>
            <a:r>
              <a:rPr lang="fr-FR" sz="4000" dirty="0" err="1" smtClean="0"/>
              <a:t>nog</a:t>
            </a:r>
            <a:r>
              <a:rPr lang="fr-FR" sz="4000" dirty="0" smtClean="0"/>
              <a:t> op het water </a:t>
            </a:r>
            <a:r>
              <a:rPr lang="fr-FR" sz="4000" dirty="0" err="1" smtClean="0"/>
              <a:t>bent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enkel</a:t>
            </a:r>
            <a:r>
              <a:rPr lang="fr-FR" sz="4000" dirty="0" smtClean="0"/>
              <a:t> </a:t>
            </a:r>
            <a:r>
              <a:rPr lang="fr-FR" sz="4000" dirty="0" err="1" smtClean="0"/>
              <a:t>getal</a:t>
            </a:r>
            <a:r>
              <a:rPr lang="fr-FR" sz="4000" dirty="0" smtClean="0"/>
              <a:t>, de coefficient time on time – TCC Time Correction factor </a:t>
            </a:r>
            <a:endParaRPr lang="fr-FR" sz="4000" dirty="0"/>
          </a:p>
          <a:p>
            <a:pPr fontAlgn="base"/>
            <a:r>
              <a:rPr lang="fr-FR" sz="4000" dirty="0" err="1" smtClean="0"/>
              <a:t>Berekend</a:t>
            </a:r>
            <a:r>
              <a:rPr lang="fr-FR" sz="4000" dirty="0" smtClean="0"/>
              <a:t> op </a:t>
            </a:r>
            <a:r>
              <a:rPr lang="fr-FR" sz="4000" dirty="0" err="1" smtClean="0"/>
              <a:t>basisgegevens</a:t>
            </a:r>
            <a:r>
              <a:rPr lang="fr-FR" sz="4000" dirty="0" smtClean="0"/>
              <a:t> </a:t>
            </a:r>
            <a:r>
              <a:rPr lang="fr-FR" sz="4000" dirty="0" err="1" smtClean="0"/>
              <a:t>database</a:t>
            </a:r>
            <a:r>
              <a:rPr lang="fr-FR" sz="4000" dirty="0" smtClean="0"/>
              <a:t> Irc en je </a:t>
            </a:r>
            <a:r>
              <a:rPr lang="fr-FR" sz="4000" dirty="0"/>
              <a:t> </a:t>
            </a:r>
            <a:r>
              <a:rPr lang="fr-FR" sz="4000" dirty="0" err="1" smtClean="0"/>
              <a:t>eigen</a:t>
            </a:r>
            <a:r>
              <a:rPr lang="fr-FR" sz="4000" dirty="0" smtClean="0"/>
              <a:t> </a:t>
            </a:r>
            <a:r>
              <a:rPr lang="fr-FR" sz="4000" dirty="0" err="1" smtClean="0"/>
              <a:t>uitrusting</a:t>
            </a:r>
            <a:r>
              <a:rPr lang="fr-FR" sz="4000" dirty="0" smtClean="0"/>
              <a:t> (</a:t>
            </a:r>
            <a:r>
              <a:rPr lang="fr-FR" sz="4000" dirty="0" err="1" smtClean="0"/>
              <a:t>schroef</a:t>
            </a:r>
            <a:r>
              <a:rPr lang="fr-FR" sz="4000" dirty="0" smtClean="0"/>
              <a:t>, </a:t>
            </a:r>
            <a:r>
              <a:rPr lang="fr-FR" sz="4000" dirty="0" err="1" smtClean="0"/>
              <a:t>tuig</a:t>
            </a:r>
            <a:r>
              <a:rPr lang="fr-FR" sz="4000" dirty="0" smtClean="0"/>
              <a:t>, </a:t>
            </a:r>
            <a:r>
              <a:rPr lang="fr-FR" sz="4000" dirty="0" err="1" smtClean="0"/>
              <a:t>overhangs</a:t>
            </a:r>
            <a:r>
              <a:rPr lang="fr-FR" sz="4000" dirty="0" smtClean="0"/>
              <a:t>) </a:t>
            </a:r>
          </a:p>
          <a:p>
            <a:pPr fontAlgn="base"/>
            <a:r>
              <a:rPr lang="fr-FR" sz="4000" dirty="0" smtClean="0"/>
              <a:t>IRC </a:t>
            </a:r>
            <a:r>
              <a:rPr lang="fr-FR" sz="4000" dirty="0" err="1" smtClean="0"/>
              <a:t>Proberen</a:t>
            </a:r>
            <a:r>
              <a:rPr lang="fr-FR" sz="4000" dirty="0" smtClean="0"/>
              <a:t> – </a:t>
            </a:r>
            <a:r>
              <a:rPr lang="fr-FR" sz="4000" dirty="0" err="1" smtClean="0"/>
              <a:t>dat</a:t>
            </a:r>
            <a:r>
              <a:rPr lang="fr-FR" sz="4000" dirty="0" smtClean="0"/>
              <a:t> kan </a:t>
            </a:r>
            <a:r>
              <a:rPr lang="fr-FR" sz="4000" dirty="0" err="1" smtClean="0"/>
              <a:t>makkelijk</a:t>
            </a:r>
            <a:r>
              <a:rPr lang="fr-FR" sz="4000" dirty="0" smtClean="0"/>
              <a:t> via </a:t>
            </a:r>
            <a:r>
              <a:rPr lang="fr-FR" sz="4000" dirty="0" err="1" smtClean="0"/>
              <a:t>een</a:t>
            </a:r>
            <a:r>
              <a:rPr lang="fr-FR" sz="4000" dirty="0" smtClean="0"/>
              <a:t> Single </a:t>
            </a:r>
            <a:r>
              <a:rPr lang="fr-FR" sz="4000" dirty="0" err="1" smtClean="0"/>
              <a:t>event</a:t>
            </a:r>
            <a:r>
              <a:rPr lang="fr-FR" sz="4000" dirty="0" smtClean="0"/>
              <a:t> rating </a:t>
            </a:r>
            <a:r>
              <a:rPr lang="fr-FR" sz="4000" dirty="0" err="1" smtClean="0"/>
              <a:t>certiificate</a:t>
            </a:r>
            <a:r>
              <a:rPr lang="fr-FR" sz="4000" dirty="0" smtClean="0"/>
              <a:t> (SER)</a:t>
            </a:r>
          </a:p>
          <a:p>
            <a:pPr fontAlgn="base"/>
            <a:r>
              <a:rPr lang="fr-FR" sz="4000" dirty="0" smtClean="0"/>
              <a:t>Boot </a:t>
            </a:r>
            <a:r>
              <a:rPr lang="fr-FR" sz="4000" dirty="0" err="1" smtClean="0"/>
              <a:t>wegen</a:t>
            </a:r>
            <a:r>
              <a:rPr lang="fr-FR" sz="4000" dirty="0" smtClean="0"/>
              <a:t> en </a:t>
            </a:r>
            <a:r>
              <a:rPr lang="fr-FR" sz="4000" dirty="0" err="1" smtClean="0"/>
              <a:t>zeilen</a:t>
            </a:r>
            <a:r>
              <a:rPr lang="fr-FR" sz="4000" dirty="0" smtClean="0"/>
              <a:t> </a:t>
            </a:r>
            <a:r>
              <a:rPr lang="fr-FR" sz="4000" dirty="0" err="1" smtClean="0"/>
              <a:t>laten</a:t>
            </a:r>
            <a:r>
              <a:rPr lang="fr-FR" sz="4000" dirty="0" smtClean="0"/>
              <a:t> </a:t>
            </a:r>
            <a:r>
              <a:rPr lang="fr-FR" sz="4000" dirty="0" err="1" smtClean="0"/>
              <a:t>meten</a:t>
            </a:r>
            <a:r>
              <a:rPr lang="fr-FR" sz="4000" dirty="0" smtClean="0"/>
              <a:t> </a:t>
            </a:r>
            <a:r>
              <a:rPr lang="fr-FR" sz="4000" dirty="0" err="1" smtClean="0"/>
              <a:t>door</a:t>
            </a:r>
            <a:r>
              <a:rPr lang="fr-FR" sz="4000" dirty="0" smtClean="0"/>
              <a:t> </a:t>
            </a:r>
            <a:r>
              <a:rPr lang="fr-FR" sz="4000" dirty="0" err="1" smtClean="0"/>
              <a:t>lokale</a:t>
            </a:r>
            <a:r>
              <a:rPr lang="fr-FR" sz="4000" dirty="0" smtClean="0"/>
              <a:t> en </a:t>
            </a:r>
            <a:r>
              <a:rPr lang="fr-FR" sz="4000" dirty="0" err="1" smtClean="0"/>
              <a:t>erkende</a:t>
            </a:r>
            <a:r>
              <a:rPr lang="fr-FR" sz="4000" dirty="0" smtClean="0"/>
              <a:t> </a:t>
            </a:r>
            <a:r>
              <a:rPr lang="fr-FR" sz="4000" dirty="0" err="1" smtClean="0"/>
              <a:t>meter</a:t>
            </a:r>
            <a:r>
              <a:rPr lang="fr-FR" sz="4000" dirty="0" smtClean="0"/>
              <a:t> kan </a:t>
            </a:r>
            <a:endParaRPr lang="fr-FR" sz="4000" dirty="0"/>
          </a:p>
          <a:p>
            <a:pPr fontAlgn="base"/>
            <a:r>
              <a:rPr lang="fr-FR" sz="4000" dirty="0" err="1" smtClean="0"/>
              <a:t>Effecten</a:t>
            </a:r>
            <a:r>
              <a:rPr lang="fr-FR" sz="4000" dirty="0" smtClean="0"/>
              <a:t> van </a:t>
            </a:r>
            <a:r>
              <a:rPr lang="fr-FR" sz="4000" dirty="0" err="1" smtClean="0"/>
              <a:t>aanpassingen</a:t>
            </a:r>
            <a:r>
              <a:rPr lang="fr-FR" sz="4000" dirty="0" smtClean="0"/>
              <a:t> </a:t>
            </a:r>
            <a:r>
              <a:rPr lang="fr-FR" sz="4000" dirty="0" err="1" smtClean="0"/>
              <a:t>aan</a:t>
            </a:r>
            <a:r>
              <a:rPr lang="fr-FR" sz="4000" dirty="0" smtClean="0"/>
              <a:t> je boot kan je </a:t>
            </a:r>
            <a:r>
              <a:rPr lang="fr-FR" sz="4000" dirty="0" err="1" smtClean="0"/>
              <a:t>inschatten</a:t>
            </a:r>
            <a:r>
              <a:rPr lang="fr-FR" sz="4000" dirty="0" smtClean="0"/>
              <a:t> via </a:t>
            </a:r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testcertificaat</a:t>
            </a:r>
            <a:r>
              <a:rPr lang="fr-FR" sz="4000" dirty="0" smtClean="0"/>
              <a:t> </a:t>
            </a:r>
            <a:r>
              <a:rPr lang="fr-FR" sz="4000" dirty="0"/>
              <a:t> </a:t>
            </a:r>
            <a:r>
              <a:rPr lang="fr-FR" sz="4000" u="sng" dirty="0">
                <a:hlinkClick r:id="rId2"/>
              </a:rPr>
              <a:t>certificats de test</a:t>
            </a:r>
            <a:r>
              <a:rPr lang="fr-FR" sz="4000" dirty="0"/>
              <a:t> </a:t>
            </a:r>
            <a:endParaRPr lang="fr-FR" sz="4000" dirty="0" smtClean="0"/>
          </a:p>
          <a:p>
            <a:pPr fontAlgn="base"/>
            <a:r>
              <a:rPr lang="fr-FR" sz="4000" dirty="0" err="1" smtClean="0"/>
              <a:t>Aanpassen</a:t>
            </a:r>
            <a:r>
              <a:rPr lang="fr-FR" sz="4000" dirty="0" smtClean="0"/>
              <a:t> van </a:t>
            </a:r>
            <a:r>
              <a:rPr lang="fr-FR" sz="4000" dirty="0" err="1" smtClean="0"/>
              <a:t>een</a:t>
            </a:r>
            <a:r>
              <a:rPr lang="fr-FR" sz="4000" dirty="0" smtClean="0"/>
              <a:t> </a:t>
            </a:r>
            <a:r>
              <a:rPr lang="fr-FR" sz="4000" dirty="0" err="1" smtClean="0"/>
              <a:t>meetbrief</a:t>
            </a:r>
            <a:r>
              <a:rPr lang="fr-FR" sz="4000" dirty="0" smtClean="0"/>
              <a:t> kan </a:t>
            </a:r>
            <a:r>
              <a:rPr lang="fr-FR" sz="4000" dirty="0" err="1" smtClean="0"/>
              <a:t>makkelijk</a:t>
            </a:r>
            <a:r>
              <a:rPr lang="fr-FR" sz="4000" dirty="0" smtClean="0"/>
              <a:t> </a:t>
            </a:r>
            <a:r>
              <a:rPr lang="fr-FR" sz="4000" dirty="0" err="1" smtClean="0"/>
              <a:t>gedurende</a:t>
            </a:r>
            <a:r>
              <a:rPr lang="fr-FR" sz="4000" dirty="0" smtClean="0"/>
              <a:t> het </a:t>
            </a:r>
            <a:r>
              <a:rPr lang="fr-FR" sz="4000" dirty="0" err="1" smtClean="0"/>
              <a:t>jaar</a:t>
            </a:r>
            <a:r>
              <a:rPr lang="fr-FR" sz="4000" dirty="0" smtClean="0"/>
              <a:t> </a:t>
            </a:r>
            <a:endParaRPr lang="fr-FR" sz="4000" dirty="0"/>
          </a:p>
          <a:p>
            <a:pPr fontAlgn="base"/>
            <a:r>
              <a:rPr lang="fr-FR" sz="4000" dirty="0" smtClean="0"/>
              <a:t>Het </a:t>
            </a:r>
            <a:r>
              <a:rPr lang="fr-FR" sz="4000" dirty="0" err="1" smtClean="0"/>
              <a:t>systeem</a:t>
            </a:r>
            <a:r>
              <a:rPr lang="fr-FR" sz="4000" dirty="0" smtClean="0"/>
              <a:t> </a:t>
            </a:r>
            <a:r>
              <a:rPr lang="fr-FR" sz="4000" dirty="0" err="1" smtClean="0"/>
              <a:t>evolueert</a:t>
            </a:r>
            <a:r>
              <a:rPr lang="fr-FR" sz="4000" dirty="0" smtClean="0"/>
              <a:t> </a:t>
            </a:r>
            <a:r>
              <a:rPr lang="fr-FR" sz="4000" dirty="0" err="1" smtClean="0"/>
              <a:t>mee</a:t>
            </a:r>
            <a:r>
              <a:rPr lang="fr-FR" sz="4000" dirty="0" smtClean="0"/>
              <a:t> met </a:t>
            </a:r>
            <a:r>
              <a:rPr lang="fr-FR" sz="4000" dirty="0" err="1" smtClean="0"/>
              <a:t>nieuwe</a:t>
            </a:r>
            <a:r>
              <a:rPr lang="fr-FR" sz="4000" dirty="0" smtClean="0"/>
              <a:t> </a:t>
            </a:r>
            <a:r>
              <a:rPr lang="fr-FR" sz="4000" dirty="0" err="1" smtClean="0"/>
              <a:t>technieken</a:t>
            </a:r>
            <a:r>
              <a:rPr lang="fr-FR" sz="4000" dirty="0" smtClean="0"/>
              <a:t> op de </a:t>
            </a:r>
            <a:r>
              <a:rPr lang="fr-FR" sz="4000" dirty="0" err="1" smtClean="0"/>
              <a:t>boten</a:t>
            </a:r>
            <a:r>
              <a:rPr lang="fr-FR" sz="4000" dirty="0" smtClean="0"/>
              <a:t> (</a:t>
            </a:r>
            <a:r>
              <a:rPr lang="fr-FR" sz="4000" dirty="0" err="1" smtClean="0"/>
              <a:t>boegspriete</a:t>
            </a:r>
            <a:r>
              <a:rPr lang="fr-FR" sz="4000" dirty="0" smtClean="0"/>
              <a:t>, foils, </a:t>
            </a:r>
            <a:r>
              <a:rPr lang="fr-FR" sz="4000" dirty="0" err="1" smtClean="0"/>
              <a:t>zeiilen</a:t>
            </a:r>
            <a:r>
              <a:rPr lang="fr-FR" sz="4000" dirty="0" smtClean="0"/>
              <a:t>)</a:t>
            </a:r>
            <a:endParaRPr lang="fr-FR" sz="4000" dirty="0"/>
          </a:p>
          <a:p>
            <a:pPr fontAlgn="base"/>
            <a:r>
              <a:rPr lang="fr-FR" sz="4000" dirty="0" smtClean="0"/>
              <a:t>De boot </a:t>
            </a:r>
            <a:r>
              <a:rPr lang="fr-FR" sz="4000" dirty="0" err="1" smtClean="0"/>
              <a:t>wordt</a:t>
            </a:r>
            <a:r>
              <a:rPr lang="fr-FR" sz="4000" dirty="0" smtClean="0"/>
              <a:t> </a:t>
            </a:r>
            <a:r>
              <a:rPr lang="fr-FR" sz="4000" dirty="0" err="1" smtClean="0"/>
              <a:t>gemeten</a:t>
            </a:r>
            <a:r>
              <a:rPr lang="fr-FR" sz="4000" dirty="0" smtClean="0"/>
              <a:t> met </a:t>
            </a:r>
            <a:r>
              <a:rPr lang="fr-FR" sz="4000" dirty="0" err="1" smtClean="0"/>
              <a:t>zijn</a:t>
            </a:r>
            <a:r>
              <a:rPr lang="fr-FR" sz="4000" dirty="0" smtClean="0"/>
              <a:t> </a:t>
            </a:r>
            <a:r>
              <a:rPr lang="fr-FR" sz="4000" dirty="0" err="1" smtClean="0"/>
              <a:t>volledige</a:t>
            </a:r>
            <a:r>
              <a:rPr lang="fr-FR" sz="4000" dirty="0" smtClean="0"/>
              <a:t> </a:t>
            </a:r>
            <a:r>
              <a:rPr lang="fr-FR" sz="4000" dirty="0" err="1" smtClean="0"/>
              <a:t>uitrusting</a:t>
            </a:r>
            <a:r>
              <a:rPr lang="fr-FR" sz="4000" dirty="0" smtClean="0"/>
              <a:t>  (Prise </a:t>
            </a:r>
            <a:r>
              <a:rPr lang="fr-FR" sz="4000" dirty="0"/>
              <a:t>en compte de l’ensemble complet des équipements de </a:t>
            </a:r>
            <a:r>
              <a:rPr lang="fr-FR" sz="4000" dirty="0" smtClean="0"/>
              <a:t>croisière)</a:t>
            </a:r>
            <a:endParaRPr lang="fr-FR" sz="4000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2402" y="1653872"/>
            <a:ext cx="4628585" cy="67586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Voordelen IRC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2631882"/>
            <a:ext cx="8689976" cy="2625917"/>
          </a:xfrm>
        </p:spPr>
        <p:txBody>
          <a:bodyPr>
            <a:noAutofit/>
          </a:bodyPr>
          <a:lstStyle/>
          <a:p>
            <a:r>
              <a:rPr lang="nl-BE" sz="1000" dirty="0" smtClean="0"/>
              <a:t>IRC is een formule voor kielboten in alle maten en vormen</a:t>
            </a:r>
          </a:p>
          <a:p>
            <a:r>
              <a:rPr lang="nl-BE" sz="1000" dirty="0" smtClean="0"/>
              <a:t>Kan voor alle soorten boten met alle mogelijke bijzonderheden (soorten zeilen, kielen ballast, </a:t>
            </a:r>
            <a:r>
              <a:rPr lang="nl-BE" sz="1000" dirty="0" err="1" smtClean="0"/>
              <a:t>foils</a:t>
            </a:r>
            <a:r>
              <a:rPr lang="nl-BE" sz="1000" dirty="0" smtClean="0"/>
              <a:t>, tuigen) </a:t>
            </a:r>
          </a:p>
          <a:p>
            <a:r>
              <a:rPr lang="nl-BE" sz="1000" dirty="0" smtClean="0"/>
              <a:t>Niet gepubliceerde regel – zo kunnen ook oudere boten nog in strijdperk komen </a:t>
            </a:r>
          </a:p>
          <a:p>
            <a:r>
              <a:rPr lang="nl-BE" sz="1000" dirty="0" smtClean="0"/>
              <a:t>Eenvoudige regel – op zich hoeven er geen meters aan te pas te komen – </a:t>
            </a:r>
            <a:r>
              <a:rPr lang="nl-BE" sz="1000" dirty="0" err="1" smtClean="0"/>
              <a:t>Endorsed</a:t>
            </a:r>
            <a:r>
              <a:rPr lang="nl-BE" sz="1000" dirty="0" smtClean="0"/>
              <a:t> zelden gevraagd</a:t>
            </a:r>
          </a:p>
          <a:p>
            <a:r>
              <a:rPr lang="nl-BE" sz="1000" dirty="0" smtClean="0"/>
              <a:t>Meestal zal het laten meten van je boot je wel een voordeel opleveren</a:t>
            </a:r>
          </a:p>
          <a:p>
            <a:r>
              <a:rPr lang="nl-BE" sz="1000" dirty="0" smtClean="0"/>
              <a:t>Wijd verspreid – in 2020 7.000 certificaten – sinds ontstaan hebben 44.000c IRC certificaat ontvangen </a:t>
            </a:r>
          </a:p>
          <a:p>
            <a:r>
              <a:rPr lang="nl-BE" sz="1000" dirty="0" err="1" smtClean="0"/>
              <a:t>Certiificaten</a:t>
            </a:r>
            <a:r>
              <a:rPr lang="nl-BE" sz="1000" dirty="0" smtClean="0"/>
              <a:t> voor eenheidsklassen – J80, J70, Class 40, </a:t>
            </a:r>
            <a:r>
              <a:rPr lang="nl-BE" sz="1000" dirty="0" err="1" smtClean="0"/>
              <a:t>Orma</a:t>
            </a:r>
            <a:r>
              <a:rPr lang="nl-BE" sz="1000" dirty="0" smtClean="0"/>
              <a:t> 60 </a:t>
            </a:r>
          </a:p>
          <a:p>
            <a:r>
              <a:rPr lang="nl-BE" sz="1000" dirty="0" smtClean="0"/>
              <a:t>Lokale begeleiding – info – hulp bij aanvragen </a:t>
            </a:r>
          </a:p>
          <a:p>
            <a:r>
              <a:rPr lang="nl-BE" sz="1000" dirty="0" smtClean="0">
                <a:hlinkClick r:id="rId2"/>
              </a:rPr>
              <a:t>Lijst TCC online </a:t>
            </a:r>
            <a:endParaRPr lang="nl-BE" sz="1000" dirty="0" smtClean="0"/>
          </a:p>
          <a:p>
            <a:r>
              <a:rPr lang="nl-BE" sz="1000" dirty="0" smtClean="0">
                <a:hlinkClick r:id="rId3"/>
              </a:rPr>
              <a:t>Lijst </a:t>
            </a:r>
            <a:r>
              <a:rPr lang="nl-BE" sz="1000" dirty="0" err="1" smtClean="0">
                <a:hlinkClick r:id="rId3"/>
              </a:rPr>
              <a:t>franse</a:t>
            </a:r>
            <a:r>
              <a:rPr lang="nl-BE" sz="1000" dirty="0" smtClean="0">
                <a:hlinkClick r:id="rId3"/>
              </a:rPr>
              <a:t> TCC</a:t>
            </a:r>
            <a:endParaRPr lang="nl-BE" sz="1000" dirty="0" smtClean="0"/>
          </a:p>
          <a:p>
            <a:r>
              <a:rPr lang="nl-BE" sz="1000" dirty="0" smtClean="0"/>
              <a:t>Aanvragen certificaten andere boten </a:t>
            </a:r>
            <a:endParaRPr lang="nl-BE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24583"/>
            <a:ext cx="3441190" cy="1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807</TotalTime>
  <Words>1471</Words>
  <Application>Microsoft Office PowerPoint</Application>
  <PresentationFormat>Breedbeeld</PresentationFormat>
  <Paragraphs>197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Tw Cen MT</vt:lpstr>
      <vt:lpstr>Druppel</vt:lpstr>
      <vt:lpstr>Infosessie Zeiljachten</vt:lpstr>
      <vt:lpstr>Programma </vt:lpstr>
      <vt:lpstr>PowerPoint-presentatie</vt:lpstr>
      <vt:lpstr>PowerPoint-presentatie</vt:lpstr>
      <vt:lpstr>Infosessie IRC</vt:lpstr>
      <vt:lpstr>PowerPoint-presentatie</vt:lpstr>
      <vt:lpstr>Voor wie? </vt:lpstr>
      <vt:lpstr>Waarom IRC?  </vt:lpstr>
      <vt:lpstr>Voordelen IRC </vt:lpstr>
      <vt:lpstr>Jouw aanvraag </vt:lpstr>
      <vt:lpstr>Nieuwe look </vt:lpstr>
      <vt:lpstr>PowerPoint-presentatie</vt:lpstr>
      <vt:lpstr>Wijzigingen 2021 </vt:lpstr>
      <vt:lpstr>Wijzigingen 2021 </vt:lpstr>
      <vt:lpstr>Wijzigingen 2021 </vt:lpstr>
      <vt:lpstr>Wijzigingen 2021 </vt:lpstr>
      <vt:lpstr>Wijzigingen 2021 </vt:lpstr>
      <vt:lpstr>Wijzigingen 2021 </vt:lpstr>
      <vt:lpstr>Wijzigingen 2021 </vt:lpstr>
      <vt:lpstr>Wijzigingen 2021 </vt:lpstr>
      <vt:lpstr>Foto’s bij aanvragen certificaten  </vt:lpstr>
      <vt:lpstr>Meer info </vt:lpstr>
      <vt:lpstr>PowerPoint-presentatie</vt:lpstr>
      <vt:lpstr>Uitrusting pleziervaartuigen </vt:lpstr>
      <vt:lpstr>Kajuitjachten</vt:lpstr>
      <vt:lpstr> Sportkieljachten  </vt:lpstr>
      <vt:lpstr>Kleinzeilerij </vt:lpstr>
      <vt:lpstr>PowerPoint-presentatie</vt:lpstr>
      <vt:lpstr>Sportkieljachten </vt:lpstr>
      <vt:lpstr>PowerPoint-presentatie</vt:lpstr>
      <vt:lpstr>Webinar Short Handed sailing </vt:lpstr>
      <vt:lpstr>Webinar Short Handed sailing </vt:lpstr>
      <vt:lpstr>Webinar Short Handed sailing </vt:lpstr>
      <vt:lpstr>Webinar Short Handed sailing </vt:lpstr>
      <vt:lpstr>Vragenronde </vt:lpstr>
      <vt:lpstr>Webinar Short Handed sailing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Zeiljachten</dc:title>
  <dc:creator>Luc Geirnaert</dc:creator>
  <cp:lastModifiedBy>Luc Geirnaert</cp:lastModifiedBy>
  <cp:revision>52</cp:revision>
  <dcterms:created xsi:type="dcterms:W3CDTF">2021-01-29T12:01:51Z</dcterms:created>
  <dcterms:modified xsi:type="dcterms:W3CDTF">2021-01-30T10:36:14Z</dcterms:modified>
</cp:coreProperties>
</file>